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384" r:id="rId3"/>
    <p:sldId id="821" r:id="rId5"/>
    <p:sldId id="822" r:id="rId6"/>
    <p:sldId id="823" r:id="rId7"/>
    <p:sldId id="824" r:id="rId8"/>
    <p:sldId id="825" r:id="rId9"/>
    <p:sldId id="826" r:id="rId10"/>
    <p:sldId id="827" r:id="rId11"/>
    <p:sldId id="828" r:id="rId12"/>
    <p:sldId id="829" r:id="rId13"/>
    <p:sldId id="830" r:id="rId14"/>
    <p:sldId id="831" r:id="rId15"/>
    <p:sldId id="876" r:id="rId16"/>
    <p:sldId id="877" r:id="rId17"/>
    <p:sldId id="879" r:id="rId18"/>
    <p:sldId id="873" r:id="rId19"/>
    <p:sldId id="874" r:id="rId20"/>
    <p:sldId id="875" r:id="rId21"/>
    <p:sldId id="887" r:id="rId22"/>
    <p:sldId id="897" r:id="rId23"/>
    <p:sldId id="898" r:id="rId24"/>
    <p:sldId id="899" r:id="rId25"/>
    <p:sldId id="888" r:id="rId26"/>
    <p:sldId id="889" r:id="rId27"/>
    <p:sldId id="890" r:id="rId28"/>
    <p:sldId id="891" r:id="rId29"/>
    <p:sldId id="892" r:id="rId30"/>
    <p:sldId id="893" r:id="rId31"/>
    <p:sldId id="894" r:id="rId32"/>
    <p:sldId id="895" r:id="rId33"/>
    <p:sldId id="896" r:id="rId34"/>
    <p:sldId id="745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黑体" panose="02010609060101010101" charset="-122"/>
      <p:regular r:id="rId43"/>
    </p:embeddedFont>
  </p:embeddedFontLst>
  <p:custDataLst>
    <p:tags r:id="rId4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8EAD"/>
    <a:srgbClr val="FFC000"/>
    <a:srgbClr val="FFFFFF"/>
    <a:srgbClr val="333333"/>
    <a:srgbClr val="FFBF2B"/>
    <a:srgbClr val="F3C712"/>
    <a:srgbClr val="5E3824"/>
    <a:srgbClr val="29354B"/>
    <a:srgbClr val="A7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6" autoAdjust="0"/>
    <p:restoredTop sz="92468" autoAdjust="0"/>
  </p:normalViewPr>
  <p:slideViewPr>
    <p:cSldViewPr snapToGrid="0" showGuides="1">
      <p:cViewPr varScale="1">
        <p:scale>
          <a:sx n="96" d="100"/>
          <a:sy n="96" d="100"/>
        </p:scale>
        <p:origin x="-102" y="-15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80.xml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4347A6-376E-408F-81EC-9B1C24CEBE4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06E784-ABA1-423B-83F5-5F35CB3BC82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6E784-ABA1-423B-83F5-5F35CB3BC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86050" y="1858963"/>
            <a:ext cx="5314950" cy="19777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3394" y="3836759"/>
            <a:ext cx="53149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298294"/>
            <a:ext cx="30861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298294"/>
            <a:ext cx="20574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9100" y="363600"/>
            <a:ext cx="7886700" cy="581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4656" y="121429"/>
            <a:ext cx="8974689" cy="6615142"/>
            <a:chOff x="112874" y="121429"/>
            <a:chExt cx="11966252" cy="6615142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874" y="121429"/>
              <a:ext cx="11966252" cy="6615142"/>
              <a:chOff x="112874" y="121429"/>
              <a:chExt cx="11966252" cy="6615142"/>
            </a:xfrm>
          </p:grpSpPr>
          <p:sp>
            <p:nvSpPr>
              <p:cNvPr id="7" name="Rectangle 1@|1FFC:855309|FBC:16777215|LFC:16777215|LBC:16777215"/>
              <p:cNvSpPr/>
              <p:nvPr/>
            </p:nvSpPr>
            <p:spPr>
              <a:xfrm>
                <a:off x="11942500" y="5073814"/>
                <a:ext cx="135537" cy="9399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48413" y="256032"/>
                <a:ext cx="11695176" cy="63459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Rectangle 8@|1FFC:855309|FBC:16777215|LFC:16777215|LBC:16777215"/>
              <p:cNvSpPr/>
              <p:nvPr/>
            </p:nvSpPr>
            <p:spPr>
              <a:xfrm>
                <a:off x="2260060" y="121429"/>
                <a:ext cx="523253" cy="13837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Rectangle 10@|1FFC:855309|FBC:16777215|LFC:16777215|LBC:16777215"/>
              <p:cNvSpPr/>
              <p:nvPr/>
            </p:nvSpPr>
            <p:spPr>
              <a:xfrm rot="5400000">
                <a:off x="-78925" y="1198181"/>
                <a:ext cx="515733" cy="13213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Right Triangle 4@|1FFC:15330798|FBC:16777215|LFC:16777215|LBC:16777215"/>
              <p:cNvSpPr/>
              <p:nvPr/>
            </p:nvSpPr>
            <p:spPr>
              <a:xfrm rot="10800000" flipH="1">
                <a:off x="112875" y="121429"/>
                <a:ext cx="2670438" cy="139254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Rectangle 9@|1FFC:855309|FBC:16777215|LFC:16777215|LBC:16777215"/>
              <p:cNvSpPr/>
              <p:nvPr/>
            </p:nvSpPr>
            <p:spPr>
              <a:xfrm>
                <a:off x="9346691" y="6600082"/>
                <a:ext cx="261626" cy="1364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Right Triangle 7@|1FFC:15330798|FBC:16777215|LFC:16777215|LBC:16777215"/>
              <p:cNvSpPr/>
              <p:nvPr/>
            </p:nvSpPr>
            <p:spPr>
              <a:xfrm flipH="1">
                <a:off x="9346691" y="5072363"/>
                <a:ext cx="2732435" cy="1664208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32@|5FFC:16777215|FBC:16777215|LFC:16777215|LBC:16777215"/>
              <p:cNvSpPr>
                <a:spLocks noEditPoints="1"/>
              </p:cNvSpPr>
              <p:nvPr/>
            </p:nvSpPr>
            <p:spPr bwMode="auto">
              <a:xfrm>
                <a:off x="4878745" y="1592153"/>
                <a:ext cx="2434509" cy="2435968"/>
              </a:xfrm>
              <a:custGeom>
                <a:avLst/>
                <a:gdLst>
                  <a:gd name="T0" fmla="*/ 352 w 704"/>
                  <a:gd name="T1" fmla="*/ 704 h 704"/>
                  <a:gd name="T2" fmla="*/ 0 w 704"/>
                  <a:gd name="T3" fmla="*/ 352 h 704"/>
                  <a:gd name="T4" fmla="*/ 352 w 704"/>
                  <a:gd name="T5" fmla="*/ 0 h 704"/>
                  <a:gd name="T6" fmla="*/ 704 w 704"/>
                  <a:gd name="T7" fmla="*/ 352 h 704"/>
                  <a:gd name="T8" fmla="*/ 352 w 704"/>
                  <a:gd name="T9" fmla="*/ 704 h 704"/>
                  <a:gd name="T10" fmla="*/ 352 w 704"/>
                  <a:gd name="T11" fmla="*/ 5 h 704"/>
                  <a:gd name="T12" fmla="*/ 5 w 704"/>
                  <a:gd name="T13" fmla="*/ 352 h 704"/>
                  <a:gd name="T14" fmla="*/ 352 w 704"/>
                  <a:gd name="T15" fmla="*/ 699 h 704"/>
                  <a:gd name="T16" fmla="*/ 699 w 704"/>
                  <a:gd name="T17" fmla="*/ 352 h 704"/>
                  <a:gd name="T18" fmla="*/ 352 w 704"/>
                  <a:gd name="T19" fmla="*/ 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704">
                    <a:moveTo>
                      <a:pt x="352" y="704"/>
                    </a:moveTo>
                    <a:cubicBezTo>
                      <a:pt x="158" y="704"/>
                      <a:pt x="0" y="546"/>
                      <a:pt x="0" y="352"/>
                    </a:cubicBezTo>
                    <a:cubicBezTo>
                      <a:pt x="0" y="158"/>
                      <a:pt x="158" y="0"/>
                      <a:pt x="352" y="0"/>
                    </a:cubicBezTo>
                    <a:cubicBezTo>
                      <a:pt x="546" y="0"/>
                      <a:pt x="704" y="158"/>
                      <a:pt x="704" y="352"/>
                    </a:cubicBezTo>
                    <a:cubicBezTo>
                      <a:pt x="704" y="546"/>
                      <a:pt x="546" y="704"/>
                      <a:pt x="352" y="704"/>
                    </a:cubicBezTo>
                    <a:moveTo>
                      <a:pt x="352" y="5"/>
                    </a:moveTo>
                    <a:cubicBezTo>
                      <a:pt x="161" y="5"/>
                      <a:pt x="5" y="161"/>
                      <a:pt x="5" y="352"/>
                    </a:cubicBezTo>
                    <a:cubicBezTo>
                      <a:pt x="5" y="543"/>
                      <a:pt x="161" y="699"/>
                      <a:pt x="352" y="699"/>
                    </a:cubicBezTo>
                    <a:cubicBezTo>
                      <a:pt x="543" y="699"/>
                      <a:pt x="699" y="543"/>
                      <a:pt x="699" y="352"/>
                    </a:cubicBezTo>
                    <a:cubicBezTo>
                      <a:pt x="699" y="161"/>
                      <a:pt x="543" y="5"/>
                      <a:pt x="352" y="5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Freeform 33@|5FFC:16777215|FBC:16777215|LFC:16777215|LBC:16777215"/>
              <p:cNvSpPr/>
              <p:nvPr/>
            </p:nvSpPr>
            <p:spPr bwMode="auto">
              <a:xfrm>
                <a:off x="5050867" y="2032669"/>
                <a:ext cx="385087" cy="1460123"/>
              </a:xfrm>
              <a:custGeom>
                <a:avLst/>
                <a:gdLst>
                  <a:gd name="T0" fmla="*/ 111 w 111"/>
                  <a:gd name="T1" fmla="*/ 13 h 422"/>
                  <a:gd name="T2" fmla="*/ 102 w 111"/>
                  <a:gd name="T3" fmla="*/ 0 h 422"/>
                  <a:gd name="T4" fmla="*/ 0 w 111"/>
                  <a:gd name="T5" fmla="*/ 225 h 422"/>
                  <a:gd name="T6" fmla="*/ 74 w 111"/>
                  <a:gd name="T7" fmla="*/ 422 h 422"/>
                  <a:gd name="T8" fmla="*/ 86 w 111"/>
                  <a:gd name="T9" fmla="*/ 411 h 422"/>
                  <a:gd name="T10" fmla="*/ 16 w 111"/>
                  <a:gd name="T11" fmla="*/ 225 h 422"/>
                  <a:gd name="T12" fmla="*/ 111 w 111"/>
                  <a:gd name="T13" fmla="*/ 1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422">
                    <a:moveTo>
                      <a:pt x="111" y="13"/>
                    </a:moveTo>
                    <a:cubicBezTo>
                      <a:pt x="108" y="9"/>
                      <a:pt x="105" y="4"/>
                      <a:pt x="102" y="0"/>
                    </a:cubicBezTo>
                    <a:cubicBezTo>
                      <a:pt x="40" y="55"/>
                      <a:pt x="0" y="135"/>
                      <a:pt x="0" y="225"/>
                    </a:cubicBezTo>
                    <a:cubicBezTo>
                      <a:pt x="0" y="300"/>
                      <a:pt x="28" y="369"/>
                      <a:pt x="74" y="422"/>
                    </a:cubicBezTo>
                    <a:cubicBezTo>
                      <a:pt x="78" y="419"/>
                      <a:pt x="82" y="415"/>
                      <a:pt x="86" y="411"/>
                    </a:cubicBezTo>
                    <a:cubicBezTo>
                      <a:pt x="43" y="361"/>
                      <a:pt x="16" y="296"/>
                      <a:pt x="16" y="225"/>
                    </a:cubicBezTo>
                    <a:cubicBezTo>
                      <a:pt x="16" y="141"/>
                      <a:pt x="53" y="65"/>
                      <a:pt x="111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Freeform 34@|5FFC:16777215|FBC:16777215|LFC:16777215|LBC:16777215"/>
              <p:cNvSpPr/>
              <p:nvPr/>
            </p:nvSpPr>
            <p:spPr bwMode="auto">
              <a:xfrm>
                <a:off x="6798346" y="2083723"/>
                <a:ext cx="342785" cy="1435325"/>
              </a:xfrm>
              <a:custGeom>
                <a:avLst/>
                <a:gdLst>
                  <a:gd name="T0" fmla="*/ 13 w 99"/>
                  <a:gd name="T1" fmla="*/ 0 h 415"/>
                  <a:gd name="T2" fmla="*/ 0 w 99"/>
                  <a:gd name="T3" fmla="*/ 9 h 415"/>
                  <a:gd name="T4" fmla="*/ 83 w 99"/>
                  <a:gd name="T5" fmla="*/ 210 h 415"/>
                  <a:gd name="T6" fmla="*/ 5 w 99"/>
                  <a:gd name="T7" fmla="*/ 405 h 415"/>
                  <a:gd name="T8" fmla="*/ 17 w 99"/>
                  <a:gd name="T9" fmla="*/ 414 h 415"/>
                  <a:gd name="T10" fmla="*/ 18 w 99"/>
                  <a:gd name="T11" fmla="*/ 415 h 415"/>
                  <a:gd name="T12" fmla="*/ 99 w 99"/>
                  <a:gd name="T13" fmla="*/ 210 h 415"/>
                  <a:gd name="T14" fmla="*/ 13 w 99"/>
                  <a:gd name="T15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415">
                    <a:moveTo>
                      <a:pt x="13" y="0"/>
                    </a:moveTo>
                    <a:cubicBezTo>
                      <a:pt x="9" y="3"/>
                      <a:pt x="4" y="6"/>
                      <a:pt x="0" y="9"/>
                    </a:cubicBezTo>
                    <a:cubicBezTo>
                      <a:pt x="51" y="61"/>
                      <a:pt x="83" y="132"/>
                      <a:pt x="83" y="210"/>
                    </a:cubicBezTo>
                    <a:cubicBezTo>
                      <a:pt x="83" y="285"/>
                      <a:pt x="53" y="354"/>
                      <a:pt x="5" y="405"/>
                    </a:cubicBezTo>
                    <a:cubicBezTo>
                      <a:pt x="10" y="407"/>
                      <a:pt x="13" y="411"/>
                      <a:pt x="17" y="414"/>
                    </a:cubicBezTo>
                    <a:cubicBezTo>
                      <a:pt x="17" y="414"/>
                      <a:pt x="18" y="415"/>
                      <a:pt x="18" y="415"/>
                    </a:cubicBezTo>
                    <a:cubicBezTo>
                      <a:pt x="68" y="361"/>
                      <a:pt x="99" y="289"/>
                      <a:pt x="99" y="210"/>
                    </a:cubicBezTo>
                    <a:cubicBezTo>
                      <a:pt x="99" y="128"/>
                      <a:pt x="66" y="54"/>
                      <a:pt x="1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66@|5FFC:2373726|FBC:16777215|LFC:0|LBC:16777215"/>
              <p:cNvSpPr/>
              <p:nvPr/>
            </p:nvSpPr>
            <p:spPr bwMode="auto">
              <a:xfrm>
                <a:off x="5791868" y="3160217"/>
                <a:ext cx="608262" cy="511991"/>
              </a:xfrm>
              <a:custGeom>
                <a:avLst/>
                <a:gdLst>
                  <a:gd name="T0" fmla="*/ 176 w 176"/>
                  <a:gd name="T1" fmla="*/ 118 h 148"/>
                  <a:gd name="T2" fmla="*/ 117 w 176"/>
                  <a:gd name="T3" fmla="*/ 148 h 148"/>
                  <a:gd name="T4" fmla="*/ 61 w 176"/>
                  <a:gd name="T5" fmla="*/ 148 h 148"/>
                  <a:gd name="T6" fmla="*/ 0 w 176"/>
                  <a:gd name="T7" fmla="*/ 118 h 148"/>
                  <a:gd name="T8" fmla="*/ 0 w 176"/>
                  <a:gd name="T9" fmla="*/ 12 h 148"/>
                  <a:gd name="T10" fmla="*/ 14 w 176"/>
                  <a:gd name="T11" fmla="*/ 0 h 148"/>
                  <a:gd name="T12" fmla="*/ 162 w 176"/>
                  <a:gd name="T13" fmla="*/ 0 h 148"/>
                  <a:gd name="T14" fmla="*/ 176 w 176"/>
                  <a:gd name="T15" fmla="*/ 12 h 148"/>
                  <a:gd name="T16" fmla="*/ 176 w 176"/>
                  <a:gd name="T17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148">
                    <a:moveTo>
                      <a:pt x="176" y="118"/>
                    </a:moveTo>
                    <a:cubicBezTo>
                      <a:pt x="176" y="136"/>
                      <a:pt x="124" y="148"/>
                      <a:pt x="117" y="148"/>
                    </a:cubicBezTo>
                    <a:cubicBezTo>
                      <a:pt x="61" y="148"/>
                      <a:pt x="61" y="148"/>
                      <a:pt x="61" y="148"/>
                    </a:cubicBezTo>
                    <a:cubicBezTo>
                      <a:pt x="53" y="148"/>
                      <a:pt x="3" y="138"/>
                      <a:pt x="0" y="1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70" y="0"/>
                      <a:pt x="176" y="5"/>
                      <a:pt x="176" y="12"/>
                    </a:cubicBezTo>
                    <a:lnTo>
                      <a:pt x="176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68@|5FFC:991808|FBC:16777215|LFC:0|LBC:16777215"/>
              <p:cNvSpPr/>
              <p:nvPr/>
            </p:nvSpPr>
            <p:spPr bwMode="auto">
              <a:xfrm>
                <a:off x="5729145" y="3198142"/>
                <a:ext cx="733707" cy="169205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6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69@|5FFC:991808|FBC:16777215|LFC:0|LBC:16777215"/>
              <p:cNvSpPr/>
              <p:nvPr/>
            </p:nvSpPr>
            <p:spPr bwMode="auto">
              <a:xfrm>
                <a:off x="5804996" y="3160217"/>
                <a:ext cx="657857" cy="103566"/>
              </a:xfrm>
              <a:custGeom>
                <a:avLst/>
                <a:gdLst>
                  <a:gd name="T0" fmla="*/ 189 w 190"/>
                  <a:gd name="T1" fmla="*/ 21 h 30"/>
                  <a:gd name="T2" fmla="*/ 179 w 190"/>
                  <a:gd name="T3" fmla="*/ 10 h 30"/>
                  <a:gd name="T4" fmla="*/ 112 w 190"/>
                  <a:gd name="T5" fmla="*/ 0 h 30"/>
                  <a:gd name="T6" fmla="*/ 6 w 190"/>
                  <a:gd name="T7" fmla="*/ 0 h 30"/>
                  <a:gd name="T8" fmla="*/ 0 w 190"/>
                  <a:gd name="T9" fmla="*/ 2 h 30"/>
                  <a:gd name="T10" fmla="*/ 175 w 190"/>
                  <a:gd name="T11" fmla="*/ 29 h 30"/>
                  <a:gd name="T12" fmla="*/ 189 w 190"/>
                  <a:gd name="T13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30">
                    <a:moveTo>
                      <a:pt x="189" y="21"/>
                    </a:moveTo>
                    <a:cubicBezTo>
                      <a:pt x="190" y="16"/>
                      <a:pt x="185" y="11"/>
                      <a:pt x="179" y="1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81" y="30"/>
                      <a:pt x="187" y="26"/>
                      <a:pt x="189" y="21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70@|5FFC:991808|FBC:16777215|LFC:0|LBC:16777215"/>
              <p:cNvSpPr/>
              <p:nvPr/>
            </p:nvSpPr>
            <p:spPr bwMode="auto">
              <a:xfrm>
                <a:off x="5729145" y="3291496"/>
                <a:ext cx="733707" cy="173581"/>
              </a:xfrm>
              <a:custGeom>
                <a:avLst/>
                <a:gdLst>
                  <a:gd name="T0" fmla="*/ 201 w 212"/>
                  <a:gd name="T1" fmla="*/ 29 h 50"/>
                  <a:gd name="T2" fmla="*/ 15 w 212"/>
                  <a:gd name="T3" fmla="*/ 1 h 50"/>
                  <a:gd name="T4" fmla="*/ 1 w 212"/>
                  <a:gd name="T5" fmla="*/ 9 h 50"/>
                  <a:gd name="T6" fmla="*/ 11 w 212"/>
                  <a:gd name="T7" fmla="*/ 21 h 50"/>
                  <a:gd name="T8" fmla="*/ 197 w 212"/>
                  <a:gd name="T9" fmla="*/ 49 h 50"/>
                  <a:gd name="T10" fmla="*/ 211 w 212"/>
                  <a:gd name="T11" fmla="*/ 41 h 50"/>
                  <a:gd name="T12" fmla="*/ 201 w 212"/>
                  <a:gd name="T13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50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4"/>
                      <a:pt x="1" y="9"/>
                    </a:cubicBezTo>
                    <a:cubicBezTo>
                      <a:pt x="0" y="15"/>
                      <a:pt x="5" y="20"/>
                      <a:pt x="11" y="21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203" y="50"/>
                      <a:pt x="209" y="46"/>
                      <a:pt x="211" y="41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71@|5FFC:991808|FBC:16777215|LFC:0|LBC:16777215"/>
              <p:cNvSpPr/>
              <p:nvPr/>
            </p:nvSpPr>
            <p:spPr bwMode="auto">
              <a:xfrm>
                <a:off x="5729145" y="3387768"/>
                <a:ext cx="733707" cy="170664"/>
              </a:xfrm>
              <a:custGeom>
                <a:avLst/>
                <a:gdLst>
                  <a:gd name="T0" fmla="*/ 201 w 212"/>
                  <a:gd name="T1" fmla="*/ 29 h 49"/>
                  <a:gd name="T2" fmla="*/ 15 w 212"/>
                  <a:gd name="T3" fmla="*/ 1 h 49"/>
                  <a:gd name="T4" fmla="*/ 1 w 212"/>
                  <a:gd name="T5" fmla="*/ 9 h 49"/>
                  <a:gd name="T6" fmla="*/ 11 w 212"/>
                  <a:gd name="T7" fmla="*/ 20 h 49"/>
                  <a:gd name="T8" fmla="*/ 197 w 212"/>
                  <a:gd name="T9" fmla="*/ 48 h 49"/>
                  <a:gd name="T10" fmla="*/ 211 w 212"/>
                  <a:gd name="T11" fmla="*/ 40 h 49"/>
                  <a:gd name="T12" fmla="*/ 201 w 212"/>
                  <a:gd name="T13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49">
                    <a:moveTo>
                      <a:pt x="201" y="29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9" y="0"/>
                      <a:pt x="3" y="3"/>
                      <a:pt x="1" y="9"/>
                    </a:cubicBezTo>
                    <a:cubicBezTo>
                      <a:pt x="0" y="14"/>
                      <a:pt x="5" y="19"/>
                      <a:pt x="11" y="20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203" y="49"/>
                      <a:pt x="209" y="45"/>
                      <a:pt x="211" y="40"/>
                    </a:cubicBezTo>
                    <a:cubicBezTo>
                      <a:pt x="212" y="35"/>
                      <a:pt x="207" y="30"/>
                      <a:pt x="201" y="29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任意多边形 22"/>
            <p:cNvSpPr/>
            <p:nvPr/>
          </p:nvSpPr>
          <p:spPr bwMode="auto">
            <a:xfrm>
              <a:off x="5193816" y="1720515"/>
              <a:ext cx="1805825" cy="1805825"/>
            </a:xfrm>
            <a:custGeom>
              <a:avLst/>
              <a:gdLst>
                <a:gd name="connsiteX0" fmla="*/ 902184 w 1805825"/>
                <a:gd name="connsiteY0" fmla="*/ 0 h 1805825"/>
                <a:gd name="connsiteX1" fmla="*/ 918958 w 1805825"/>
                <a:gd name="connsiteY1" fmla="*/ 20757 h 1805825"/>
                <a:gd name="connsiteX2" fmla="*/ 918958 w 1805825"/>
                <a:gd name="connsiteY2" fmla="*/ 181360 h 1805825"/>
                <a:gd name="connsiteX3" fmla="*/ 918958 w 1805825"/>
                <a:gd name="connsiteY3" fmla="*/ 291967 h 1805825"/>
                <a:gd name="connsiteX4" fmla="*/ 1025504 w 1805825"/>
                <a:gd name="connsiteY4" fmla="*/ 302721 h 1805825"/>
                <a:gd name="connsiteX5" fmla="*/ 1107420 w 1805825"/>
                <a:gd name="connsiteY5" fmla="*/ 328179 h 1805825"/>
                <a:gd name="connsiteX6" fmla="*/ 1120835 w 1805825"/>
                <a:gd name="connsiteY6" fmla="*/ 293949 h 1805825"/>
                <a:gd name="connsiteX7" fmla="*/ 1168298 w 1805825"/>
                <a:gd name="connsiteY7" fmla="*/ 172834 h 1805825"/>
                <a:gd name="connsiteX8" fmla="*/ 1177802 w 1805825"/>
                <a:gd name="connsiteY8" fmla="*/ 162454 h 1805825"/>
                <a:gd name="connsiteX9" fmla="*/ 1192490 w 1805825"/>
                <a:gd name="connsiteY9" fmla="*/ 162454 h 1805825"/>
                <a:gd name="connsiteX10" fmla="*/ 1202858 w 1805825"/>
                <a:gd name="connsiteY10" fmla="*/ 186675 h 1805825"/>
                <a:gd name="connsiteX11" fmla="*/ 1142861 w 1805825"/>
                <a:gd name="connsiteY11" fmla="*/ 339774 h 1805825"/>
                <a:gd name="connsiteX12" fmla="*/ 1244307 w 1805825"/>
                <a:gd name="connsiteY12" fmla="*/ 394903 h 1805825"/>
                <a:gd name="connsiteX13" fmla="*/ 1320444 w 1805825"/>
                <a:gd name="connsiteY13" fmla="*/ 460916 h 1805825"/>
                <a:gd name="connsiteX14" fmla="*/ 1358782 w 1805825"/>
                <a:gd name="connsiteY14" fmla="*/ 422621 h 1805825"/>
                <a:gd name="connsiteX15" fmla="*/ 1515021 w 1805825"/>
                <a:gd name="connsiteY15" fmla="*/ 266559 h 1805825"/>
                <a:gd name="connsiteX16" fmla="*/ 1539257 w 1805825"/>
                <a:gd name="connsiteY16" fmla="*/ 266559 h 1805825"/>
                <a:gd name="connsiteX17" fmla="*/ 1539257 w 1805825"/>
                <a:gd name="connsiteY17" fmla="*/ 290768 h 1805825"/>
                <a:gd name="connsiteX18" fmla="*/ 1346393 w 1805825"/>
                <a:gd name="connsiteY18" fmla="*/ 483414 h 1805825"/>
                <a:gd name="connsiteX19" fmla="*/ 1355129 w 1805825"/>
                <a:gd name="connsiteY19" fmla="*/ 490989 h 1805825"/>
                <a:gd name="connsiteX20" fmla="*/ 1421634 w 1805825"/>
                <a:gd name="connsiteY20" fmla="*/ 578947 h 1805825"/>
                <a:gd name="connsiteX21" fmla="*/ 1453106 w 1805825"/>
                <a:gd name="connsiteY21" fmla="*/ 641450 h 1805825"/>
                <a:gd name="connsiteX22" fmla="*/ 1488217 w 1805825"/>
                <a:gd name="connsiteY22" fmla="*/ 626067 h 1805825"/>
                <a:gd name="connsiteX23" fmla="*/ 1607502 w 1805825"/>
                <a:gd name="connsiteY23" fmla="*/ 573805 h 1805825"/>
                <a:gd name="connsiteX24" fmla="*/ 1631704 w 1805825"/>
                <a:gd name="connsiteY24" fmla="*/ 584207 h 1805825"/>
                <a:gd name="connsiteX25" fmla="*/ 1621331 w 1805825"/>
                <a:gd name="connsiteY25" fmla="*/ 608477 h 1805825"/>
                <a:gd name="connsiteX26" fmla="*/ 1491917 w 1805825"/>
                <a:gd name="connsiteY26" fmla="*/ 665177 h 1805825"/>
                <a:gd name="connsiteX27" fmla="*/ 1469909 w 1805825"/>
                <a:gd name="connsiteY27" fmla="*/ 674819 h 1805825"/>
                <a:gd name="connsiteX28" fmla="*/ 1471648 w 1805825"/>
                <a:gd name="connsiteY28" fmla="*/ 678274 h 1805825"/>
                <a:gd name="connsiteX29" fmla="*/ 1503143 w 1805825"/>
                <a:gd name="connsiteY29" fmla="*/ 786939 h 1805825"/>
                <a:gd name="connsiteX30" fmla="*/ 1512440 w 1805825"/>
                <a:gd name="connsiteY30" fmla="*/ 885410 h 1805825"/>
                <a:gd name="connsiteX31" fmla="*/ 1564097 w 1805825"/>
                <a:gd name="connsiteY31" fmla="*/ 885410 h 1805825"/>
                <a:gd name="connsiteX32" fmla="*/ 1785069 w 1805825"/>
                <a:gd name="connsiteY32" fmla="*/ 885410 h 1805825"/>
                <a:gd name="connsiteX33" fmla="*/ 1805825 w 1805825"/>
                <a:gd name="connsiteY33" fmla="*/ 902914 h 1805825"/>
                <a:gd name="connsiteX34" fmla="*/ 1785069 w 1805825"/>
                <a:gd name="connsiteY34" fmla="*/ 920418 h 1805825"/>
                <a:gd name="connsiteX35" fmla="*/ 1624465 w 1805825"/>
                <a:gd name="connsiteY35" fmla="*/ 920418 h 1805825"/>
                <a:gd name="connsiteX36" fmla="*/ 1512330 w 1805825"/>
                <a:gd name="connsiteY36" fmla="*/ 920418 h 1805825"/>
                <a:gd name="connsiteX37" fmla="*/ 1501660 w 1805825"/>
                <a:gd name="connsiteY37" fmla="*/ 1026381 h 1805825"/>
                <a:gd name="connsiteX38" fmla="*/ 1477041 w 1805825"/>
                <a:gd name="connsiteY38" fmla="*/ 1109374 h 1805825"/>
                <a:gd name="connsiteX39" fmla="*/ 1510549 w 1805825"/>
                <a:gd name="connsiteY39" fmla="*/ 1122562 h 1805825"/>
                <a:gd name="connsiteX40" fmla="*/ 1631545 w 1805825"/>
                <a:gd name="connsiteY40" fmla="*/ 1170182 h 1805825"/>
                <a:gd name="connsiteX41" fmla="*/ 1641915 w 1805825"/>
                <a:gd name="connsiteY41" fmla="*/ 1194454 h 1805825"/>
                <a:gd name="connsiteX42" fmla="*/ 1624632 w 1805825"/>
                <a:gd name="connsiteY42" fmla="*/ 1204856 h 1805825"/>
                <a:gd name="connsiteX43" fmla="*/ 1617719 w 1805825"/>
                <a:gd name="connsiteY43" fmla="*/ 1204856 h 1805825"/>
                <a:gd name="connsiteX44" fmla="*/ 1463425 w 1805825"/>
                <a:gd name="connsiteY44" fmla="*/ 1144131 h 1805825"/>
                <a:gd name="connsiteX45" fmla="*/ 1425504 w 1805825"/>
                <a:gd name="connsiteY45" fmla="*/ 1220589 h 1805825"/>
                <a:gd name="connsiteX46" fmla="*/ 1345412 w 1805825"/>
                <a:gd name="connsiteY46" fmla="*/ 1321431 h 1805825"/>
                <a:gd name="connsiteX47" fmla="*/ 1383018 w 1805825"/>
                <a:gd name="connsiteY47" fmla="*/ 1358995 h 1805825"/>
                <a:gd name="connsiteX48" fmla="*/ 1539257 w 1805825"/>
                <a:gd name="connsiteY48" fmla="*/ 1515057 h 1805825"/>
                <a:gd name="connsiteX49" fmla="*/ 1539257 w 1805825"/>
                <a:gd name="connsiteY49" fmla="*/ 1539266 h 1805825"/>
                <a:gd name="connsiteX50" fmla="*/ 1528870 w 1805825"/>
                <a:gd name="connsiteY50" fmla="*/ 1546183 h 1805825"/>
                <a:gd name="connsiteX51" fmla="*/ 1515021 w 1805825"/>
                <a:gd name="connsiteY51" fmla="*/ 1539266 h 1805825"/>
                <a:gd name="connsiteX52" fmla="*/ 1322757 w 1805825"/>
                <a:gd name="connsiteY52" fmla="*/ 1347219 h 1805825"/>
                <a:gd name="connsiteX53" fmla="*/ 1271237 w 1805825"/>
                <a:gd name="connsiteY53" fmla="*/ 1391629 h 1805825"/>
                <a:gd name="connsiteX54" fmla="*/ 1189783 w 1805825"/>
                <a:gd name="connsiteY54" fmla="*/ 1443806 h 1805825"/>
                <a:gd name="connsiteX55" fmla="*/ 1163327 w 1805825"/>
                <a:gd name="connsiteY55" fmla="*/ 1455311 h 1805825"/>
                <a:gd name="connsiteX56" fmla="*/ 1178467 w 1805825"/>
                <a:gd name="connsiteY56" fmla="*/ 1490020 h 1805825"/>
                <a:gd name="connsiteX57" fmla="*/ 1230571 w 1805825"/>
                <a:gd name="connsiteY57" fmla="*/ 1609468 h 1805825"/>
                <a:gd name="connsiteX58" fmla="*/ 1220201 w 1805825"/>
                <a:gd name="connsiteY58" fmla="*/ 1633703 h 1805825"/>
                <a:gd name="connsiteX59" fmla="*/ 1213288 w 1805825"/>
                <a:gd name="connsiteY59" fmla="*/ 1633703 h 1805825"/>
                <a:gd name="connsiteX60" fmla="*/ 1196004 w 1805825"/>
                <a:gd name="connsiteY60" fmla="*/ 1623317 h 1805825"/>
                <a:gd name="connsiteX61" fmla="*/ 1139476 w 1805825"/>
                <a:gd name="connsiteY61" fmla="*/ 1493726 h 1805825"/>
                <a:gd name="connsiteX62" fmla="*/ 1129194 w 1805825"/>
                <a:gd name="connsiteY62" fmla="*/ 1470156 h 1805825"/>
                <a:gd name="connsiteX63" fmla="*/ 1100217 w 1805825"/>
                <a:gd name="connsiteY63" fmla="*/ 1482758 h 1805825"/>
                <a:gd name="connsiteX64" fmla="*/ 1003898 w 1805825"/>
                <a:gd name="connsiteY64" fmla="*/ 1507127 h 1805825"/>
                <a:gd name="connsiteX65" fmla="*/ 918958 w 1805825"/>
                <a:gd name="connsiteY65" fmla="*/ 1514163 h 1805825"/>
                <a:gd name="connsiteX66" fmla="*/ 918958 w 1805825"/>
                <a:gd name="connsiteY66" fmla="*/ 1567557 h 1805825"/>
                <a:gd name="connsiteX67" fmla="*/ 918958 w 1805825"/>
                <a:gd name="connsiteY67" fmla="*/ 1788528 h 1805825"/>
                <a:gd name="connsiteX68" fmla="*/ 902184 w 1805825"/>
                <a:gd name="connsiteY68" fmla="*/ 1805825 h 1805825"/>
                <a:gd name="connsiteX69" fmla="*/ 885409 w 1805825"/>
                <a:gd name="connsiteY69" fmla="*/ 1788528 h 1805825"/>
                <a:gd name="connsiteX70" fmla="*/ 885409 w 1805825"/>
                <a:gd name="connsiteY70" fmla="*/ 1627925 h 1805825"/>
                <a:gd name="connsiteX71" fmla="*/ 885409 w 1805825"/>
                <a:gd name="connsiteY71" fmla="*/ 1513859 h 1805825"/>
                <a:gd name="connsiteX72" fmla="*/ 778862 w 1805825"/>
                <a:gd name="connsiteY72" fmla="*/ 1503105 h 1805825"/>
                <a:gd name="connsiteX73" fmla="*/ 696946 w 1805825"/>
                <a:gd name="connsiteY73" fmla="*/ 1477647 h 1805825"/>
                <a:gd name="connsiteX74" fmla="*/ 683532 w 1805825"/>
                <a:gd name="connsiteY74" fmla="*/ 1511876 h 1805825"/>
                <a:gd name="connsiteX75" fmla="*/ 636069 w 1805825"/>
                <a:gd name="connsiteY75" fmla="*/ 1632991 h 1805825"/>
                <a:gd name="connsiteX76" fmla="*/ 618788 w 1805825"/>
                <a:gd name="connsiteY76" fmla="*/ 1646831 h 1805825"/>
                <a:gd name="connsiteX77" fmla="*/ 611876 w 1805825"/>
                <a:gd name="connsiteY77" fmla="*/ 1643371 h 1805825"/>
                <a:gd name="connsiteX78" fmla="*/ 601508 w 1805825"/>
                <a:gd name="connsiteY78" fmla="*/ 1619150 h 1805825"/>
                <a:gd name="connsiteX79" fmla="*/ 661505 w 1805825"/>
                <a:gd name="connsiteY79" fmla="*/ 1466052 h 1805825"/>
                <a:gd name="connsiteX80" fmla="*/ 560059 w 1805825"/>
                <a:gd name="connsiteY80" fmla="*/ 1410923 h 1805825"/>
                <a:gd name="connsiteX81" fmla="*/ 483921 w 1805825"/>
                <a:gd name="connsiteY81" fmla="*/ 1344910 h 1805825"/>
                <a:gd name="connsiteX82" fmla="*/ 445584 w 1805825"/>
                <a:gd name="connsiteY82" fmla="*/ 1383204 h 1805825"/>
                <a:gd name="connsiteX83" fmla="*/ 289344 w 1805825"/>
                <a:gd name="connsiteY83" fmla="*/ 1539266 h 1805825"/>
                <a:gd name="connsiteX84" fmla="*/ 275495 w 1805825"/>
                <a:gd name="connsiteY84" fmla="*/ 1546183 h 1805825"/>
                <a:gd name="connsiteX85" fmla="*/ 265107 w 1805825"/>
                <a:gd name="connsiteY85" fmla="*/ 1539266 h 1805825"/>
                <a:gd name="connsiteX86" fmla="*/ 265107 w 1805825"/>
                <a:gd name="connsiteY86" fmla="*/ 1515057 h 1805825"/>
                <a:gd name="connsiteX87" fmla="*/ 457972 w 1805825"/>
                <a:gd name="connsiteY87" fmla="*/ 1322411 h 1805825"/>
                <a:gd name="connsiteX88" fmla="*/ 449237 w 1805825"/>
                <a:gd name="connsiteY88" fmla="*/ 1314838 h 1805825"/>
                <a:gd name="connsiteX89" fmla="*/ 382732 w 1805825"/>
                <a:gd name="connsiteY89" fmla="*/ 1226879 h 1805825"/>
                <a:gd name="connsiteX90" fmla="*/ 351487 w 1805825"/>
                <a:gd name="connsiteY90" fmla="*/ 1164827 h 1805825"/>
                <a:gd name="connsiteX91" fmla="*/ 316150 w 1805825"/>
                <a:gd name="connsiteY91" fmla="*/ 1180309 h 1805825"/>
                <a:gd name="connsiteX92" fmla="*/ 196864 w 1805825"/>
                <a:gd name="connsiteY92" fmla="*/ 1232571 h 1805825"/>
                <a:gd name="connsiteX93" fmla="*/ 189949 w 1805825"/>
                <a:gd name="connsiteY93" fmla="*/ 1232571 h 1805825"/>
                <a:gd name="connsiteX94" fmla="*/ 172662 w 1805825"/>
                <a:gd name="connsiteY94" fmla="*/ 1222170 h 1805825"/>
                <a:gd name="connsiteX95" fmla="*/ 183035 w 1805825"/>
                <a:gd name="connsiteY95" fmla="*/ 1197899 h 1805825"/>
                <a:gd name="connsiteX96" fmla="*/ 312449 w 1805825"/>
                <a:gd name="connsiteY96" fmla="*/ 1141200 h 1805825"/>
                <a:gd name="connsiteX97" fmla="*/ 334685 w 1805825"/>
                <a:gd name="connsiteY97" fmla="*/ 1131458 h 1805825"/>
                <a:gd name="connsiteX98" fmla="*/ 332718 w 1805825"/>
                <a:gd name="connsiteY98" fmla="*/ 1127553 h 1805825"/>
                <a:gd name="connsiteX99" fmla="*/ 301223 w 1805825"/>
                <a:gd name="connsiteY99" fmla="*/ 1018887 h 1805825"/>
                <a:gd name="connsiteX100" fmla="*/ 291927 w 1805825"/>
                <a:gd name="connsiteY100" fmla="*/ 920418 h 1805825"/>
                <a:gd name="connsiteX101" fmla="*/ 238269 w 1805825"/>
                <a:gd name="connsiteY101" fmla="*/ 920418 h 1805825"/>
                <a:gd name="connsiteX102" fmla="*/ 17297 w 1805825"/>
                <a:gd name="connsiteY102" fmla="*/ 920418 h 1805825"/>
                <a:gd name="connsiteX103" fmla="*/ 0 w 1805825"/>
                <a:gd name="connsiteY103" fmla="*/ 902914 h 1805825"/>
                <a:gd name="connsiteX104" fmla="*/ 17297 w 1805825"/>
                <a:gd name="connsiteY104" fmla="*/ 885410 h 1805825"/>
                <a:gd name="connsiteX105" fmla="*/ 177901 w 1805825"/>
                <a:gd name="connsiteY105" fmla="*/ 885410 h 1805825"/>
                <a:gd name="connsiteX106" fmla="*/ 292037 w 1805825"/>
                <a:gd name="connsiteY106" fmla="*/ 885410 h 1805825"/>
                <a:gd name="connsiteX107" fmla="*/ 302706 w 1805825"/>
                <a:gd name="connsiteY107" fmla="*/ 779445 h 1805825"/>
                <a:gd name="connsiteX108" fmla="*/ 327180 w 1805825"/>
                <a:gd name="connsiteY108" fmla="*/ 696944 h 1805825"/>
                <a:gd name="connsiteX109" fmla="*/ 293817 w 1805825"/>
                <a:gd name="connsiteY109" fmla="*/ 683814 h 1805825"/>
                <a:gd name="connsiteX110" fmla="*/ 172821 w 1805825"/>
                <a:gd name="connsiteY110" fmla="*/ 636194 h 1805825"/>
                <a:gd name="connsiteX111" fmla="*/ 162451 w 1805825"/>
                <a:gd name="connsiteY111" fmla="*/ 611922 h 1805825"/>
                <a:gd name="connsiteX112" fmla="*/ 186648 w 1805825"/>
                <a:gd name="connsiteY112" fmla="*/ 601520 h 1805825"/>
                <a:gd name="connsiteX113" fmla="*/ 340713 w 1805825"/>
                <a:gd name="connsiteY113" fmla="*/ 662155 h 1805825"/>
                <a:gd name="connsiteX114" fmla="*/ 378863 w 1805825"/>
                <a:gd name="connsiteY114" fmla="*/ 585238 h 1805825"/>
                <a:gd name="connsiteX115" fmla="*/ 458955 w 1805825"/>
                <a:gd name="connsiteY115" fmla="*/ 484396 h 1805825"/>
                <a:gd name="connsiteX116" fmla="*/ 421347 w 1805825"/>
                <a:gd name="connsiteY116" fmla="*/ 446830 h 1805825"/>
                <a:gd name="connsiteX117" fmla="*/ 265108 w 1805825"/>
                <a:gd name="connsiteY117" fmla="*/ 290768 h 1805825"/>
                <a:gd name="connsiteX118" fmla="*/ 265108 w 1805825"/>
                <a:gd name="connsiteY118" fmla="*/ 266559 h 1805825"/>
                <a:gd name="connsiteX119" fmla="*/ 289345 w 1805825"/>
                <a:gd name="connsiteY119" fmla="*/ 266559 h 1805825"/>
                <a:gd name="connsiteX120" fmla="*/ 481611 w 1805825"/>
                <a:gd name="connsiteY120" fmla="*/ 458607 h 1805825"/>
                <a:gd name="connsiteX121" fmla="*/ 533131 w 1805825"/>
                <a:gd name="connsiteY121" fmla="*/ 414198 h 1805825"/>
                <a:gd name="connsiteX122" fmla="*/ 614585 w 1805825"/>
                <a:gd name="connsiteY122" fmla="*/ 362021 h 1805825"/>
                <a:gd name="connsiteX123" fmla="*/ 640839 w 1805825"/>
                <a:gd name="connsiteY123" fmla="*/ 350603 h 1805825"/>
                <a:gd name="connsiteX124" fmla="*/ 625898 w 1805825"/>
                <a:gd name="connsiteY124" fmla="*/ 316351 h 1805825"/>
                <a:gd name="connsiteX125" fmla="*/ 573794 w 1805825"/>
                <a:gd name="connsiteY125" fmla="*/ 196902 h 1805825"/>
                <a:gd name="connsiteX126" fmla="*/ 584164 w 1805825"/>
                <a:gd name="connsiteY126" fmla="*/ 172667 h 1805825"/>
                <a:gd name="connsiteX127" fmla="*/ 608361 w 1805825"/>
                <a:gd name="connsiteY127" fmla="*/ 183054 h 1805825"/>
                <a:gd name="connsiteX128" fmla="*/ 664890 w 1805825"/>
                <a:gd name="connsiteY128" fmla="*/ 312645 h 1805825"/>
                <a:gd name="connsiteX129" fmla="*/ 674972 w 1805825"/>
                <a:gd name="connsiteY129" fmla="*/ 335758 h 1805825"/>
                <a:gd name="connsiteX130" fmla="*/ 704151 w 1805825"/>
                <a:gd name="connsiteY130" fmla="*/ 323068 h 1805825"/>
                <a:gd name="connsiteX131" fmla="*/ 800469 w 1805825"/>
                <a:gd name="connsiteY131" fmla="*/ 298699 h 1805825"/>
                <a:gd name="connsiteX132" fmla="*/ 885409 w 1805825"/>
                <a:gd name="connsiteY132" fmla="*/ 291664 h 1805825"/>
                <a:gd name="connsiteX133" fmla="*/ 885409 w 1805825"/>
                <a:gd name="connsiteY133" fmla="*/ 241728 h 1805825"/>
                <a:gd name="connsiteX134" fmla="*/ 885409 w 1805825"/>
                <a:gd name="connsiteY134" fmla="*/ 20757 h 1805825"/>
                <a:gd name="connsiteX135" fmla="*/ 902184 w 1805825"/>
                <a:gd name="connsiteY135" fmla="*/ 0 h 1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805825" h="1805825">
                  <a:moveTo>
                    <a:pt x="902184" y="0"/>
                  </a:moveTo>
                  <a:cubicBezTo>
                    <a:pt x="912248" y="0"/>
                    <a:pt x="918958" y="10378"/>
                    <a:pt x="918958" y="20757"/>
                  </a:cubicBezTo>
                  <a:cubicBezTo>
                    <a:pt x="918958" y="76000"/>
                    <a:pt x="918958" y="129516"/>
                    <a:pt x="918958" y="181360"/>
                  </a:cubicBezTo>
                  <a:lnTo>
                    <a:pt x="918958" y="291967"/>
                  </a:lnTo>
                  <a:lnTo>
                    <a:pt x="1025504" y="302721"/>
                  </a:lnTo>
                  <a:lnTo>
                    <a:pt x="1107420" y="328179"/>
                  </a:lnTo>
                  <a:lnTo>
                    <a:pt x="1120835" y="293949"/>
                  </a:lnTo>
                  <a:cubicBezTo>
                    <a:pt x="1168298" y="172834"/>
                    <a:pt x="1168298" y="172834"/>
                    <a:pt x="1168298" y="172834"/>
                  </a:cubicBezTo>
                  <a:cubicBezTo>
                    <a:pt x="1170026" y="167644"/>
                    <a:pt x="1173482" y="164184"/>
                    <a:pt x="1177802" y="162454"/>
                  </a:cubicBezTo>
                  <a:cubicBezTo>
                    <a:pt x="1182122" y="160724"/>
                    <a:pt x="1187306" y="160724"/>
                    <a:pt x="1192490" y="162454"/>
                  </a:cubicBezTo>
                  <a:cubicBezTo>
                    <a:pt x="1202858" y="165914"/>
                    <a:pt x="1206314" y="176294"/>
                    <a:pt x="1202858" y="186675"/>
                  </a:cubicBezTo>
                  <a:lnTo>
                    <a:pt x="1142861" y="339774"/>
                  </a:lnTo>
                  <a:lnTo>
                    <a:pt x="1244307" y="394903"/>
                  </a:lnTo>
                  <a:lnTo>
                    <a:pt x="1320444" y="460916"/>
                  </a:lnTo>
                  <a:lnTo>
                    <a:pt x="1358782" y="422621"/>
                  </a:lnTo>
                  <a:cubicBezTo>
                    <a:pt x="1515021" y="266559"/>
                    <a:pt x="1515021" y="266559"/>
                    <a:pt x="1515021" y="266559"/>
                  </a:cubicBezTo>
                  <a:cubicBezTo>
                    <a:pt x="1521946" y="259642"/>
                    <a:pt x="1532333" y="259642"/>
                    <a:pt x="1539257" y="266559"/>
                  </a:cubicBezTo>
                  <a:cubicBezTo>
                    <a:pt x="1546182" y="273476"/>
                    <a:pt x="1546182" y="283851"/>
                    <a:pt x="1539257" y="290768"/>
                  </a:cubicBezTo>
                  <a:lnTo>
                    <a:pt x="1346393" y="483414"/>
                  </a:lnTo>
                  <a:lnTo>
                    <a:pt x="1355129" y="490989"/>
                  </a:lnTo>
                  <a:cubicBezTo>
                    <a:pt x="1379821" y="518188"/>
                    <a:pt x="1402102" y="547620"/>
                    <a:pt x="1421634" y="578947"/>
                  </a:cubicBezTo>
                  <a:lnTo>
                    <a:pt x="1453106" y="641450"/>
                  </a:lnTo>
                  <a:lnTo>
                    <a:pt x="1488217" y="626067"/>
                  </a:lnTo>
                  <a:cubicBezTo>
                    <a:pt x="1607502" y="573805"/>
                    <a:pt x="1607502" y="573805"/>
                    <a:pt x="1607502" y="573805"/>
                  </a:cubicBezTo>
                  <a:cubicBezTo>
                    <a:pt x="1614417" y="570338"/>
                    <a:pt x="1628246" y="573805"/>
                    <a:pt x="1631704" y="584207"/>
                  </a:cubicBezTo>
                  <a:cubicBezTo>
                    <a:pt x="1635161" y="594608"/>
                    <a:pt x="1631704" y="605010"/>
                    <a:pt x="1621331" y="608477"/>
                  </a:cubicBezTo>
                  <a:cubicBezTo>
                    <a:pt x="1576817" y="627980"/>
                    <a:pt x="1533693" y="646874"/>
                    <a:pt x="1491917" y="665177"/>
                  </a:cubicBezTo>
                  <a:lnTo>
                    <a:pt x="1469909" y="674819"/>
                  </a:lnTo>
                  <a:lnTo>
                    <a:pt x="1471648" y="678274"/>
                  </a:lnTo>
                  <a:cubicBezTo>
                    <a:pt x="1485346" y="713052"/>
                    <a:pt x="1495957" y="749387"/>
                    <a:pt x="1503143" y="786939"/>
                  </a:cubicBezTo>
                  <a:lnTo>
                    <a:pt x="1512440" y="885410"/>
                  </a:lnTo>
                  <a:lnTo>
                    <a:pt x="1564097" y="885410"/>
                  </a:lnTo>
                  <a:cubicBezTo>
                    <a:pt x="1785069" y="885410"/>
                    <a:pt x="1785069" y="885410"/>
                    <a:pt x="1785069" y="885410"/>
                  </a:cubicBezTo>
                  <a:cubicBezTo>
                    <a:pt x="1795447" y="885410"/>
                    <a:pt x="1805825" y="892412"/>
                    <a:pt x="1805825" y="902914"/>
                  </a:cubicBezTo>
                  <a:cubicBezTo>
                    <a:pt x="1805825" y="913417"/>
                    <a:pt x="1795447" y="920418"/>
                    <a:pt x="1785069" y="920418"/>
                  </a:cubicBezTo>
                  <a:cubicBezTo>
                    <a:pt x="1729826" y="920418"/>
                    <a:pt x="1676309" y="920418"/>
                    <a:pt x="1624465" y="920418"/>
                  </a:cubicBezTo>
                  <a:lnTo>
                    <a:pt x="1512330" y="920418"/>
                  </a:lnTo>
                  <a:lnTo>
                    <a:pt x="1501660" y="1026381"/>
                  </a:lnTo>
                  <a:lnTo>
                    <a:pt x="1477041" y="1109374"/>
                  </a:lnTo>
                  <a:lnTo>
                    <a:pt x="1510549" y="1122562"/>
                  </a:lnTo>
                  <a:cubicBezTo>
                    <a:pt x="1631545" y="1170182"/>
                    <a:pt x="1631545" y="1170182"/>
                    <a:pt x="1631545" y="1170182"/>
                  </a:cubicBezTo>
                  <a:cubicBezTo>
                    <a:pt x="1641915" y="1173649"/>
                    <a:pt x="1645372" y="1184051"/>
                    <a:pt x="1641915" y="1194454"/>
                  </a:cubicBezTo>
                  <a:cubicBezTo>
                    <a:pt x="1638459" y="1201389"/>
                    <a:pt x="1631545" y="1204856"/>
                    <a:pt x="1624632" y="1204856"/>
                  </a:cubicBezTo>
                  <a:cubicBezTo>
                    <a:pt x="1624632" y="1204856"/>
                    <a:pt x="1621175" y="1204856"/>
                    <a:pt x="1617719" y="1204856"/>
                  </a:cubicBezTo>
                  <a:lnTo>
                    <a:pt x="1463425" y="1144131"/>
                  </a:lnTo>
                  <a:lnTo>
                    <a:pt x="1425504" y="1220589"/>
                  </a:lnTo>
                  <a:lnTo>
                    <a:pt x="1345412" y="1321431"/>
                  </a:lnTo>
                  <a:lnTo>
                    <a:pt x="1383018" y="1358995"/>
                  </a:lnTo>
                  <a:cubicBezTo>
                    <a:pt x="1539257" y="1515057"/>
                    <a:pt x="1539257" y="1515057"/>
                    <a:pt x="1539257" y="1515057"/>
                  </a:cubicBezTo>
                  <a:cubicBezTo>
                    <a:pt x="1546182" y="1521974"/>
                    <a:pt x="1546182" y="1532349"/>
                    <a:pt x="1539257" y="1539266"/>
                  </a:cubicBezTo>
                  <a:cubicBezTo>
                    <a:pt x="1535795" y="1542725"/>
                    <a:pt x="1532333" y="1546183"/>
                    <a:pt x="1528870" y="1546183"/>
                  </a:cubicBezTo>
                  <a:cubicBezTo>
                    <a:pt x="1521946" y="1546183"/>
                    <a:pt x="1518483" y="1542725"/>
                    <a:pt x="1515021" y="1539266"/>
                  </a:cubicBezTo>
                  <a:lnTo>
                    <a:pt x="1322757" y="1347219"/>
                  </a:lnTo>
                  <a:lnTo>
                    <a:pt x="1271237" y="1391629"/>
                  </a:lnTo>
                  <a:cubicBezTo>
                    <a:pt x="1245588" y="1411074"/>
                    <a:pt x="1218361" y="1428542"/>
                    <a:pt x="1189783" y="1443806"/>
                  </a:cubicBezTo>
                  <a:lnTo>
                    <a:pt x="1163327" y="1455311"/>
                  </a:lnTo>
                  <a:lnTo>
                    <a:pt x="1178467" y="1490020"/>
                  </a:lnTo>
                  <a:cubicBezTo>
                    <a:pt x="1230571" y="1609468"/>
                    <a:pt x="1230571" y="1609468"/>
                    <a:pt x="1230571" y="1609468"/>
                  </a:cubicBezTo>
                  <a:cubicBezTo>
                    <a:pt x="1234028" y="1619855"/>
                    <a:pt x="1230571" y="1630241"/>
                    <a:pt x="1220201" y="1633703"/>
                  </a:cubicBezTo>
                  <a:cubicBezTo>
                    <a:pt x="1216745" y="1633703"/>
                    <a:pt x="1216745" y="1633703"/>
                    <a:pt x="1213288" y="1633703"/>
                  </a:cubicBezTo>
                  <a:cubicBezTo>
                    <a:pt x="1206374" y="1633703"/>
                    <a:pt x="1199461" y="1630241"/>
                    <a:pt x="1196004" y="1623317"/>
                  </a:cubicBezTo>
                  <a:cubicBezTo>
                    <a:pt x="1176560" y="1578741"/>
                    <a:pt x="1157724" y="1535559"/>
                    <a:pt x="1139476" y="1493726"/>
                  </a:cubicBezTo>
                  <a:lnTo>
                    <a:pt x="1129194" y="1470156"/>
                  </a:lnTo>
                  <a:lnTo>
                    <a:pt x="1100217" y="1482758"/>
                  </a:lnTo>
                  <a:cubicBezTo>
                    <a:pt x="1069161" y="1493387"/>
                    <a:pt x="1036979" y="1501586"/>
                    <a:pt x="1003898" y="1507127"/>
                  </a:cubicBezTo>
                  <a:lnTo>
                    <a:pt x="918958" y="1514163"/>
                  </a:lnTo>
                  <a:lnTo>
                    <a:pt x="918958" y="1567557"/>
                  </a:lnTo>
                  <a:cubicBezTo>
                    <a:pt x="918958" y="1788528"/>
                    <a:pt x="918958" y="1788528"/>
                    <a:pt x="918958" y="1788528"/>
                  </a:cubicBezTo>
                  <a:cubicBezTo>
                    <a:pt x="918958" y="1795447"/>
                    <a:pt x="912248" y="1805825"/>
                    <a:pt x="902184" y="1805825"/>
                  </a:cubicBezTo>
                  <a:cubicBezTo>
                    <a:pt x="892119" y="1805825"/>
                    <a:pt x="885409" y="1795447"/>
                    <a:pt x="885409" y="1788528"/>
                  </a:cubicBezTo>
                  <a:cubicBezTo>
                    <a:pt x="885409" y="1733285"/>
                    <a:pt x="885409" y="1679769"/>
                    <a:pt x="885409" y="1627925"/>
                  </a:cubicBezTo>
                  <a:lnTo>
                    <a:pt x="885409" y="1513859"/>
                  </a:lnTo>
                  <a:lnTo>
                    <a:pt x="778862" y="1503105"/>
                  </a:lnTo>
                  <a:lnTo>
                    <a:pt x="696946" y="1477647"/>
                  </a:lnTo>
                  <a:lnTo>
                    <a:pt x="683532" y="1511876"/>
                  </a:lnTo>
                  <a:cubicBezTo>
                    <a:pt x="636069" y="1632991"/>
                    <a:pt x="636069" y="1632991"/>
                    <a:pt x="636069" y="1632991"/>
                  </a:cubicBezTo>
                  <a:cubicBezTo>
                    <a:pt x="632613" y="1639911"/>
                    <a:pt x="625701" y="1646831"/>
                    <a:pt x="618788" y="1646831"/>
                  </a:cubicBezTo>
                  <a:cubicBezTo>
                    <a:pt x="615332" y="1646831"/>
                    <a:pt x="615332" y="1643371"/>
                    <a:pt x="611876" y="1643371"/>
                  </a:cubicBezTo>
                  <a:cubicBezTo>
                    <a:pt x="601508" y="1639911"/>
                    <a:pt x="598052" y="1629531"/>
                    <a:pt x="601508" y="1619150"/>
                  </a:cubicBezTo>
                  <a:lnTo>
                    <a:pt x="661505" y="1466052"/>
                  </a:lnTo>
                  <a:lnTo>
                    <a:pt x="560059" y="1410923"/>
                  </a:lnTo>
                  <a:lnTo>
                    <a:pt x="483921" y="1344910"/>
                  </a:lnTo>
                  <a:lnTo>
                    <a:pt x="445584" y="1383204"/>
                  </a:lnTo>
                  <a:cubicBezTo>
                    <a:pt x="289344" y="1539266"/>
                    <a:pt x="289344" y="1539266"/>
                    <a:pt x="289344" y="1539266"/>
                  </a:cubicBezTo>
                  <a:cubicBezTo>
                    <a:pt x="285882" y="1542725"/>
                    <a:pt x="282419" y="1546183"/>
                    <a:pt x="275495" y="1546183"/>
                  </a:cubicBezTo>
                  <a:cubicBezTo>
                    <a:pt x="272032" y="1546183"/>
                    <a:pt x="268570" y="1542725"/>
                    <a:pt x="265107" y="1539266"/>
                  </a:cubicBezTo>
                  <a:cubicBezTo>
                    <a:pt x="258183" y="1532349"/>
                    <a:pt x="258183" y="1521974"/>
                    <a:pt x="265107" y="1515057"/>
                  </a:cubicBezTo>
                  <a:lnTo>
                    <a:pt x="457972" y="1322411"/>
                  </a:lnTo>
                  <a:lnTo>
                    <a:pt x="449237" y="1314838"/>
                  </a:lnTo>
                  <a:cubicBezTo>
                    <a:pt x="424546" y="1287639"/>
                    <a:pt x="402265" y="1258206"/>
                    <a:pt x="382732" y="1226879"/>
                  </a:cubicBezTo>
                  <a:lnTo>
                    <a:pt x="351487" y="1164827"/>
                  </a:lnTo>
                  <a:lnTo>
                    <a:pt x="316150" y="1180309"/>
                  </a:lnTo>
                  <a:cubicBezTo>
                    <a:pt x="196864" y="1232571"/>
                    <a:pt x="196864" y="1232571"/>
                    <a:pt x="196864" y="1232571"/>
                  </a:cubicBezTo>
                  <a:cubicBezTo>
                    <a:pt x="193407" y="1232571"/>
                    <a:pt x="193407" y="1232571"/>
                    <a:pt x="189949" y="1232571"/>
                  </a:cubicBezTo>
                  <a:cubicBezTo>
                    <a:pt x="183035" y="1232571"/>
                    <a:pt x="176120" y="1229104"/>
                    <a:pt x="172662" y="1222170"/>
                  </a:cubicBezTo>
                  <a:cubicBezTo>
                    <a:pt x="169205" y="1215235"/>
                    <a:pt x="172662" y="1201366"/>
                    <a:pt x="183035" y="1197899"/>
                  </a:cubicBezTo>
                  <a:cubicBezTo>
                    <a:pt x="227549" y="1178396"/>
                    <a:pt x="270673" y="1159503"/>
                    <a:pt x="312449" y="1141200"/>
                  </a:cubicBezTo>
                  <a:lnTo>
                    <a:pt x="334685" y="1131458"/>
                  </a:lnTo>
                  <a:lnTo>
                    <a:pt x="332718" y="1127553"/>
                  </a:lnTo>
                  <a:cubicBezTo>
                    <a:pt x="319021" y="1092775"/>
                    <a:pt x="308410" y="1056440"/>
                    <a:pt x="301223" y="1018887"/>
                  </a:cubicBezTo>
                  <a:lnTo>
                    <a:pt x="291927" y="920418"/>
                  </a:lnTo>
                  <a:lnTo>
                    <a:pt x="238269" y="920418"/>
                  </a:lnTo>
                  <a:cubicBezTo>
                    <a:pt x="17297" y="920418"/>
                    <a:pt x="17297" y="920418"/>
                    <a:pt x="17297" y="920418"/>
                  </a:cubicBezTo>
                  <a:cubicBezTo>
                    <a:pt x="10378" y="920418"/>
                    <a:pt x="0" y="913417"/>
                    <a:pt x="0" y="902914"/>
                  </a:cubicBezTo>
                  <a:cubicBezTo>
                    <a:pt x="0" y="892412"/>
                    <a:pt x="10378" y="885410"/>
                    <a:pt x="17297" y="885410"/>
                  </a:cubicBezTo>
                  <a:cubicBezTo>
                    <a:pt x="72540" y="885410"/>
                    <a:pt x="126056" y="885410"/>
                    <a:pt x="177901" y="885410"/>
                  </a:cubicBezTo>
                  <a:lnTo>
                    <a:pt x="292037" y="885410"/>
                  </a:lnTo>
                  <a:lnTo>
                    <a:pt x="302706" y="779445"/>
                  </a:lnTo>
                  <a:lnTo>
                    <a:pt x="327180" y="696944"/>
                  </a:lnTo>
                  <a:lnTo>
                    <a:pt x="293817" y="683814"/>
                  </a:lnTo>
                  <a:cubicBezTo>
                    <a:pt x="172821" y="636194"/>
                    <a:pt x="172821" y="636194"/>
                    <a:pt x="172821" y="636194"/>
                  </a:cubicBezTo>
                  <a:cubicBezTo>
                    <a:pt x="162451" y="632727"/>
                    <a:pt x="158994" y="622324"/>
                    <a:pt x="162451" y="611922"/>
                  </a:cubicBezTo>
                  <a:cubicBezTo>
                    <a:pt x="165908" y="601520"/>
                    <a:pt x="176278" y="598052"/>
                    <a:pt x="186648" y="601520"/>
                  </a:cubicBezTo>
                  <a:lnTo>
                    <a:pt x="340713" y="662155"/>
                  </a:lnTo>
                  <a:lnTo>
                    <a:pt x="378863" y="585238"/>
                  </a:lnTo>
                  <a:lnTo>
                    <a:pt x="458955" y="484396"/>
                  </a:lnTo>
                  <a:lnTo>
                    <a:pt x="421347" y="446830"/>
                  </a:lnTo>
                  <a:cubicBezTo>
                    <a:pt x="265108" y="290768"/>
                    <a:pt x="265108" y="290768"/>
                    <a:pt x="265108" y="290768"/>
                  </a:cubicBezTo>
                  <a:cubicBezTo>
                    <a:pt x="258183" y="283851"/>
                    <a:pt x="258183" y="273476"/>
                    <a:pt x="265108" y="266559"/>
                  </a:cubicBezTo>
                  <a:cubicBezTo>
                    <a:pt x="272033" y="259642"/>
                    <a:pt x="282420" y="259642"/>
                    <a:pt x="289345" y="266559"/>
                  </a:cubicBezTo>
                  <a:lnTo>
                    <a:pt x="481611" y="458607"/>
                  </a:lnTo>
                  <a:lnTo>
                    <a:pt x="533131" y="414198"/>
                  </a:lnTo>
                  <a:cubicBezTo>
                    <a:pt x="558780" y="394753"/>
                    <a:pt x="586007" y="377285"/>
                    <a:pt x="614585" y="362021"/>
                  </a:cubicBezTo>
                  <a:lnTo>
                    <a:pt x="640839" y="350603"/>
                  </a:lnTo>
                  <a:lnTo>
                    <a:pt x="625898" y="316351"/>
                  </a:lnTo>
                  <a:cubicBezTo>
                    <a:pt x="573794" y="196902"/>
                    <a:pt x="573794" y="196902"/>
                    <a:pt x="573794" y="196902"/>
                  </a:cubicBezTo>
                  <a:cubicBezTo>
                    <a:pt x="570337" y="189978"/>
                    <a:pt x="573794" y="179592"/>
                    <a:pt x="584164" y="172667"/>
                  </a:cubicBezTo>
                  <a:cubicBezTo>
                    <a:pt x="594534" y="169205"/>
                    <a:pt x="604904" y="172667"/>
                    <a:pt x="608361" y="183054"/>
                  </a:cubicBezTo>
                  <a:cubicBezTo>
                    <a:pt x="627805" y="227629"/>
                    <a:pt x="646642" y="270812"/>
                    <a:pt x="664890" y="312645"/>
                  </a:cubicBezTo>
                  <a:lnTo>
                    <a:pt x="674972" y="335758"/>
                  </a:lnTo>
                  <a:lnTo>
                    <a:pt x="704151" y="323068"/>
                  </a:lnTo>
                  <a:cubicBezTo>
                    <a:pt x="735207" y="312439"/>
                    <a:pt x="767389" y="304241"/>
                    <a:pt x="800469" y="298699"/>
                  </a:cubicBezTo>
                  <a:lnTo>
                    <a:pt x="885409" y="291664"/>
                  </a:lnTo>
                  <a:lnTo>
                    <a:pt x="885409" y="241728"/>
                  </a:lnTo>
                  <a:cubicBezTo>
                    <a:pt x="885409" y="20757"/>
                    <a:pt x="885409" y="20757"/>
                    <a:pt x="885409" y="20757"/>
                  </a:cubicBezTo>
                  <a:cubicBezTo>
                    <a:pt x="885409" y="10378"/>
                    <a:pt x="892119" y="0"/>
                    <a:pt x="90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no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500" y="4201200"/>
            <a:ext cx="5526900" cy="770400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889019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8650" y="3596905"/>
            <a:ext cx="7886700" cy="2575295"/>
          </a:xfrm>
        </p:spPr>
        <p:txBody>
          <a:bodyPr/>
          <a:lstStyle>
            <a:lvl1pPr marL="230505" indent="-230505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300" y="0"/>
            <a:ext cx="7886700" cy="72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82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106873"/>
            <a:ext cx="386834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82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106873"/>
            <a:ext cx="3887391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86500" y="1857600"/>
            <a:ext cx="5316300" cy="1976400"/>
          </a:xfrm>
        </p:spPr>
        <p:txBody>
          <a:bodyPr anchor="b" anchorCtr="0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754380"/>
            <a:ext cx="3123900" cy="16020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54380"/>
            <a:ext cx="46278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2356380"/>
            <a:ext cx="3123900" cy="3812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01348" y="365125"/>
            <a:ext cx="1414001" cy="5811838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49" y="365125"/>
            <a:ext cx="630677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7765" y="1"/>
            <a:ext cx="7886700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579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F80E37B-9903-4420-8A41-4A9C62F227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79BD3ED-411E-4FFB-A5AE-613AE2B852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7.png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57.xml"/><Relationship Id="rId32" Type="http://schemas.openxmlformats.org/officeDocument/2006/relationships/tags" Target="../tags/tag56.xml"/><Relationship Id="rId31" Type="http://schemas.openxmlformats.org/officeDocument/2006/relationships/tags" Target="../tags/tag55.xml"/><Relationship Id="rId30" Type="http://schemas.openxmlformats.org/officeDocument/2006/relationships/tags" Target="../tags/tag54.xml"/><Relationship Id="rId3" Type="http://schemas.openxmlformats.org/officeDocument/2006/relationships/tags" Target="../tags/tag27.xml"/><Relationship Id="rId29" Type="http://schemas.openxmlformats.org/officeDocument/2006/relationships/tags" Target="../tags/tag53.xml"/><Relationship Id="rId28" Type="http://schemas.openxmlformats.org/officeDocument/2006/relationships/tags" Target="../tags/tag52.xml"/><Relationship Id="rId27" Type="http://schemas.openxmlformats.org/officeDocument/2006/relationships/tags" Target="../tags/tag51.xml"/><Relationship Id="rId26" Type="http://schemas.openxmlformats.org/officeDocument/2006/relationships/tags" Target="../tags/tag50.xml"/><Relationship Id="rId25" Type="http://schemas.openxmlformats.org/officeDocument/2006/relationships/tags" Target="../tags/tag49.xml"/><Relationship Id="rId24" Type="http://schemas.openxmlformats.org/officeDocument/2006/relationships/tags" Target="../tags/tag48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tags" Target="../tags/tag26.xml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../media/image27.png"/><Relationship Id="rId4" Type="http://schemas.openxmlformats.org/officeDocument/2006/relationships/tags" Target="../tags/tag62.xml"/><Relationship Id="rId3" Type="http://schemas.openxmlformats.org/officeDocument/2006/relationships/image" Target="../media/image26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32380" y="1853883"/>
            <a:ext cx="5314950" cy="1977796"/>
          </a:xfrm>
        </p:spPr>
        <p:txBody>
          <a:bodyPr/>
          <a:lstStyle/>
          <a:p>
            <a:r>
              <a:rPr lang="zh-CN" altLang="zh-CN" sz="4400" dirty="0"/>
              <a:t>图</a:t>
            </a:r>
            <a:endParaRPr lang="zh-CN" altLang="zh-CN" sz="4400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2444750"/>
            <a:ext cx="7886700" cy="22453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截图_202405220911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2827655"/>
            <a:ext cx="7886700" cy="1478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 descr="C:/Users/Administrator/Desktop/微信截图_20240522100830.png微信截图_20240522100830"/>
          <p:cNvPicPr>
            <a:picLocks noChangeAspect="1"/>
          </p:cNvPicPr>
          <p:nvPr>
            <p:ph idx="1"/>
          </p:nvPr>
        </p:nvPicPr>
        <p:blipFill>
          <a:blip r:embed="rId1"/>
          <a:srcRect t="6308" b="6308"/>
          <a:stretch>
            <a:fillRect/>
          </a:stretch>
        </p:blipFill>
        <p:spPr>
          <a:xfrm>
            <a:off x="628650" y="2315845"/>
            <a:ext cx="7886700" cy="25025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3554" name="Rectangle 2"/>
          <p:cNvSpPr/>
          <p:nvPr>
            <p:custDataLst>
              <p:tags r:id="rId1"/>
            </p:custDataLst>
          </p:nvPr>
        </p:nvSpPr>
        <p:spPr>
          <a:xfrm>
            <a:off x="680720" y="568643"/>
            <a:ext cx="8229600" cy="9318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tx1"/>
                </a:solidFill>
                <a:ea typeface="宋体" panose="02010600030101010101" pitchFamily="2" charset="-122"/>
              </a:rPr>
              <a:t>堆的定义</a:t>
            </a:r>
            <a:endParaRPr lang="zh-CN" altLang="en-US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165" y="1286510"/>
            <a:ext cx="78867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  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堆结构是一种数组对象，它可以被视为一棵完全二叉树。树中每个结点与数组中存放该结点中值的那个元素相对应，如下图：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1145" y="5569585"/>
            <a:ext cx="59201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第i个结点的父结点：（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i-1)/2</a:t>
            </a:r>
            <a:endParaRPr lang="zh-CN" altLang="en-US" sz="18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左孩子结点：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2*i+1</a:t>
            </a:r>
            <a:endParaRPr lang="zh-CN" altLang="en-US" sz="18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  <a:p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右孩子结点：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2*i+2</a:t>
            </a:r>
            <a:endParaRPr lang="en-US" altLang="zh-CN" sz="18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" y="2208530"/>
            <a:ext cx="7834630" cy="2828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11"/>
          <p:cNvPicPr>
            <a:picLocks noChangeAspect="1"/>
          </p:cNvPicPr>
          <p:nvPr>
            <p:ph idx="1"/>
          </p:nvPr>
        </p:nvPicPr>
        <p:blipFill>
          <a:blip r:embed="rId1"/>
          <a:srcRect b="7131"/>
          <a:stretch>
            <a:fillRect/>
          </a:stretch>
        </p:blipFill>
        <p:spPr>
          <a:xfrm>
            <a:off x="1062990" y="990600"/>
            <a:ext cx="7309485" cy="50412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2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2745" y="1209675"/>
            <a:ext cx="6769735" cy="51015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1"/>
              <a:t>优先级队列</a:t>
            </a:r>
            <a:endParaRPr lang="zh-CN" altLang="en-US" b="1"/>
          </a:p>
          <a:p>
            <a:r>
              <a:rPr lang="zh-CN" altLang="en-US" sz="1800"/>
              <a:t>在正常队列的基础上加了优先级，保证每次的队首元素都是优先级最大的。</a:t>
            </a:r>
            <a:endParaRPr lang="zh-CN" altLang="en-US" sz="1800"/>
          </a:p>
          <a:p>
            <a:pPr>
              <a:lnSpc>
                <a:spcPct val="100000"/>
              </a:lnSpc>
            </a:pPr>
            <a:r>
              <a:rPr lang="zh-CN" altLang="en-US" sz="1800"/>
              <a:t>头文件</a:t>
            </a:r>
            <a:endParaRPr lang="zh-CN" altLang="en-US" sz="1800"/>
          </a:p>
          <a:p>
            <a:pPr>
              <a:lnSpc>
                <a:spcPct val="100000"/>
              </a:lnSpc>
            </a:pPr>
            <a:r>
              <a:rPr lang="zh-CN" altLang="en-US" sz="1800">
                <a:highlight>
                  <a:srgbClr val="FFFF00"/>
                </a:highlight>
              </a:rPr>
              <a:t>#include&lt;queue&gt;</a:t>
            </a:r>
            <a:endParaRPr lang="zh-CN" altLang="en-US" sz="180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</a:pPr>
            <a:r>
              <a:rPr lang="zh-CN" altLang="en-US" sz="1800"/>
              <a:t>初始化定义</a:t>
            </a:r>
            <a:endParaRPr lang="zh-CN" altLang="en-US" sz="1800"/>
          </a:p>
          <a:p>
            <a:pPr>
              <a:lnSpc>
                <a:spcPct val="100000"/>
              </a:lnSpc>
            </a:pPr>
            <a:r>
              <a:rPr lang="zh-CN" altLang="en-US" sz="1800">
                <a:highlight>
                  <a:srgbClr val="FFFF00"/>
                </a:highlight>
              </a:rPr>
              <a:t>priority_queue&lt;int&gt; pq; // 大根堆</a:t>
            </a:r>
            <a:endParaRPr lang="zh-CN" altLang="en-US" sz="1800">
              <a:highlight>
                <a:srgbClr val="FFFF00"/>
              </a:highlight>
            </a:endParaRPr>
          </a:p>
          <a:p>
            <a:pPr>
              <a:lnSpc>
                <a:spcPct val="100000"/>
              </a:lnSpc>
            </a:pPr>
            <a:r>
              <a:rPr lang="zh-CN" altLang="en-US" sz="1800">
                <a:highlight>
                  <a:srgbClr val="FFFF00"/>
                </a:highlight>
              </a:rPr>
              <a:t>priority_queue&lt;int, vector&lt;int&gt;, greater&lt;int&gt;&gt; q; // 小根堆</a:t>
            </a:r>
            <a:endParaRPr lang="zh-CN" altLang="en-US" sz="1800">
              <a:highlight>
                <a:srgbClr val="FFFF00"/>
              </a:highlight>
            </a:endParaRPr>
          </a:p>
        </p:txBody>
      </p:sp>
      <p:pic>
        <p:nvPicPr>
          <p:cNvPr id="4" name="图片 3" descr="微信截图_202405230954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4519295"/>
            <a:ext cx="6858000" cy="1876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截图_202405231106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0770" y="1433195"/>
            <a:ext cx="6981825" cy="3990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struct node{</a:t>
            </a:r>
            <a:endParaRPr lang="zh-CN" altLang="en-US"/>
          </a:p>
          <a:p>
            <a:r>
              <a:rPr lang="zh-CN" altLang="en-US"/>
              <a:t>	long long  from,val;</a:t>
            </a:r>
            <a:endParaRPr lang="zh-CN" altLang="en-US"/>
          </a:p>
          <a:p>
            <a:r>
              <a:rPr lang="zh-CN" altLang="en-US"/>
              <a:t>	bool operator &lt;(const node &amp;a ) const{</a:t>
            </a:r>
            <a:endParaRPr lang="zh-CN" altLang="en-US"/>
          </a:p>
          <a:p>
            <a:r>
              <a:rPr lang="zh-CN" altLang="en-US"/>
              <a:t>		return </a:t>
            </a:r>
            <a:r>
              <a:rPr lang="en-US" altLang="zh-CN"/>
              <a:t>val&gt;a.val;</a:t>
            </a:r>
            <a:endParaRPr lang="zh-CN" altLang="en-US"/>
          </a:p>
          <a:p>
            <a:r>
              <a:rPr lang="zh-CN" altLang="en-US"/>
              <a:t>	}</a:t>
            </a:r>
            <a:endParaRPr lang="zh-CN" altLang="en-US"/>
          </a:p>
          <a:p>
            <a:r>
              <a:rPr lang="zh-CN" altLang="en-US"/>
              <a:t>};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截图_2024052314570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66240" y="93345"/>
            <a:ext cx="5650865" cy="6738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截图_2024052109074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530" y="2044065"/>
            <a:ext cx="4076700" cy="1924050"/>
          </a:xfrm>
          <a:prstGeom prst="rect">
            <a:avLst/>
          </a:prstGeom>
        </p:spPr>
      </p:pic>
      <p:pic>
        <p:nvPicPr>
          <p:cNvPr id="5" name="图片 4" descr="微信截图_202405210907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65" y="1659890"/>
            <a:ext cx="4029075" cy="3248025"/>
          </a:xfrm>
          <a:prstGeom prst="rect">
            <a:avLst/>
          </a:prstGeom>
        </p:spPr>
      </p:pic>
      <p:pic>
        <p:nvPicPr>
          <p:cNvPr id="6" name="内容占位符 3" descr="微信截图_202405211015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75" y="5435600"/>
            <a:ext cx="5753100" cy="77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截图_2024052314562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3750" y="1583055"/>
            <a:ext cx="7878445" cy="3846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截图_20240523145816"/>
          <p:cNvPicPr>
            <a:picLocks noChangeAspect="1"/>
          </p:cNvPicPr>
          <p:nvPr>
            <p:ph idx="1"/>
          </p:nvPr>
        </p:nvPicPr>
        <p:blipFill>
          <a:blip r:embed="rId1"/>
          <a:srcRect b="2858"/>
          <a:stretch>
            <a:fillRect/>
          </a:stretch>
        </p:blipFill>
        <p:spPr>
          <a:xfrm>
            <a:off x="794385" y="1376680"/>
            <a:ext cx="7555230" cy="2482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截图_2024052314585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3595" y="85725"/>
            <a:ext cx="7275195" cy="65671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25500" y="166370"/>
            <a:ext cx="2391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effectLst/>
                <a:sym typeface="+mn-ea"/>
              </a:rPr>
              <a:t>图的遍历</a:t>
            </a:r>
            <a:endParaRPr lang="zh-CN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2605" y="880110"/>
            <a:ext cx="80987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图的遍历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从图中某一顶点出发系统地访问图中所有顶点，使每个顶点恰好被访问一次，这种运算操作被称为图的遍历。</a:t>
            </a:r>
            <a:endParaRPr lang="en-US" altLang="zh-CN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605" y="1924050"/>
            <a:ext cx="8653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sym typeface="+mn-ea"/>
              </a:rPr>
              <a:t>图的遍历分为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深度优先遍历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广度优先遍历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两种方法，两者的时间效率都是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O(n*n)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3525" y="2292350"/>
            <a:ext cx="835787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92D05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1.</a:t>
            </a:r>
            <a:r>
              <a:rPr lang="zh-CN" altLang="en-US" b="1">
                <a:solidFill>
                  <a:srgbClr val="92D05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深度优先遍历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　　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24815" y="2673985"/>
            <a:ext cx="856424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void dfs(int i)                                    //图用数组模拟邻接表存储，访问点i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{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　 visited[i] = true;                           //标记为已经访问过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　 for (int j = 1; j &lt;= num[i]; j++)      //遍历与i相关联的所有未访问过的顶点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　    if (!visited[g[i][j]])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　       dfs(g[i][j]); 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}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0243" name="组合 10242"/>
          <p:cNvGrpSpPr/>
          <p:nvPr/>
        </p:nvGrpSpPr>
        <p:grpSpPr>
          <a:xfrm>
            <a:off x="3994150" y="4579620"/>
            <a:ext cx="4304665" cy="1968500"/>
            <a:chOff x="0" y="0"/>
            <a:chExt cx="6120" cy="2496"/>
          </a:xfrm>
        </p:grpSpPr>
        <p:grpSp>
          <p:nvGrpSpPr>
            <p:cNvPr id="10244" name="组合 10243"/>
            <p:cNvGrpSpPr/>
            <p:nvPr/>
          </p:nvGrpSpPr>
          <p:grpSpPr>
            <a:xfrm>
              <a:off x="180" y="0"/>
              <a:ext cx="1890" cy="1653"/>
              <a:chOff x="0" y="0"/>
              <a:chExt cx="1890" cy="1653"/>
            </a:xfrm>
          </p:grpSpPr>
          <p:grpSp>
            <p:nvGrpSpPr>
              <p:cNvPr id="10245" name="组合 10244"/>
              <p:cNvGrpSpPr/>
              <p:nvPr/>
            </p:nvGrpSpPr>
            <p:grpSpPr>
              <a:xfrm>
                <a:off x="735" y="0"/>
                <a:ext cx="435" cy="360"/>
                <a:chOff x="0" y="0"/>
                <a:chExt cx="435" cy="360"/>
              </a:xfrm>
            </p:grpSpPr>
            <p:sp>
              <p:nvSpPr>
                <p:cNvPr id="10246" name="椭圆 10245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47" name="文本框 10246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1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48" name="组合 10247"/>
              <p:cNvGrpSpPr/>
              <p:nvPr/>
            </p:nvGrpSpPr>
            <p:grpSpPr>
              <a:xfrm>
                <a:off x="1455" y="624"/>
                <a:ext cx="435" cy="360"/>
                <a:chOff x="0" y="0"/>
                <a:chExt cx="435" cy="360"/>
              </a:xfrm>
            </p:grpSpPr>
            <p:sp>
              <p:nvSpPr>
                <p:cNvPr id="10249" name="椭圆 10248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0" name="文本框 10249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2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51" name="组合 10250"/>
              <p:cNvGrpSpPr/>
              <p:nvPr/>
            </p:nvGrpSpPr>
            <p:grpSpPr>
              <a:xfrm>
                <a:off x="1155" y="1293"/>
                <a:ext cx="435" cy="360"/>
                <a:chOff x="0" y="0"/>
                <a:chExt cx="435" cy="360"/>
              </a:xfrm>
            </p:grpSpPr>
            <p:sp>
              <p:nvSpPr>
                <p:cNvPr id="10252" name="椭圆 10251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3" name="文本框 10252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3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54" name="组合 10253"/>
              <p:cNvGrpSpPr/>
              <p:nvPr/>
            </p:nvGrpSpPr>
            <p:grpSpPr>
              <a:xfrm>
                <a:off x="375" y="1281"/>
                <a:ext cx="435" cy="360"/>
                <a:chOff x="0" y="0"/>
                <a:chExt cx="435" cy="360"/>
              </a:xfrm>
            </p:grpSpPr>
            <p:sp>
              <p:nvSpPr>
                <p:cNvPr id="10255" name="椭圆 10254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6" name="文本框 10255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4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57" name="组合 10256"/>
              <p:cNvGrpSpPr/>
              <p:nvPr/>
            </p:nvGrpSpPr>
            <p:grpSpPr>
              <a:xfrm>
                <a:off x="0" y="645"/>
                <a:ext cx="435" cy="360"/>
                <a:chOff x="0" y="0"/>
                <a:chExt cx="435" cy="360"/>
              </a:xfrm>
            </p:grpSpPr>
            <p:sp>
              <p:nvSpPr>
                <p:cNvPr id="10258" name="椭圆 10257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9" name="文本框 10258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5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0" name="直接连接符 10259"/>
              <p:cNvSpPr/>
              <p:nvPr>
                <p:custDataLst>
                  <p:tags r:id="rId12"/>
                </p:custDataLst>
              </p:nvPr>
            </p:nvSpPr>
            <p:spPr>
              <a:xfrm rot="10800000" flipV="1">
                <a:off x="420" y="333"/>
                <a:ext cx="480" cy="44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61" name="直接连接符 10260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95" y="312"/>
                <a:ext cx="450" cy="38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62" name="直接连接符 10261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510" y="780"/>
                <a:ext cx="945" cy="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63" name="直接连接符 10262"/>
              <p:cNvSpPr/>
              <p:nvPr>
                <p:custDataLst>
                  <p:tags r:id="rId15"/>
                </p:custDataLst>
              </p:nvPr>
            </p:nvSpPr>
            <p:spPr>
              <a:xfrm flipH="1">
                <a:off x="735" y="387"/>
                <a:ext cx="210" cy="93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64" name="直接连接符 10263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20" y="396"/>
                <a:ext cx="285" cy="88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0265" name="文本框 10264"/>
            <p:cNvSpPr txBox="1"/>
            <p:nvPr>
              <p:custDataLst>
                <p:tags r:id="rId17"/>
              </p:custDataLst>
            </p:nvPr>
          </p:nvSpPr>
          <p:spPr>
            <a:xfrm>
              <a:off x="0" y="1872"/>
              <a:ext cx="2160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/>
              <a:r>
                <a:rPr lang="zh-CN" altLang="en-US" sz="1400">
                  <a:latin typeface="Arial" panose="020B0604020202020204" pitchFamily="34" charset="0"/>
                </a:rPr>
                <a:t>以</a:t>
              </a:r>
              <a:r>
                <a:rPr lang="en-US" altLang="zh-CN" sz="1400">
                  <a:latin typeface="Arial" panose="020B0604020202020204" pitchFamily="34" charset="0"/>
                </a:rPr>
                <a:t>3</a:t>
              </a:r>
              <a:r>
                <a:rPr lang="zh-CN" altLang="en-US" sz="1400">
                  <a:latin typeface="Arial" panose="020B0604020202020204" pitchFamily="34" charset="0"/>
                </a:rPr>
                <a:t>为起点根本不能遍历整个图</a:t>
              </a:r>
              <a:endParaRPr lang="zh-CN" altLang="en-US" sz="1400">
                <a:latin typeface="Arial" panose="020B0604020202020204" pitchFamily="34" charset="0"/>
              </a:endParaRPr>
            </a:p>
            <a:p>
              <a:endParaRPr lang="zh-CN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0266" name="文本框 10265"/>
            <p:cNvSpPr txBox="1"/>
            <p:nvPr>
              <p:custDataLst>
                <p:tags r:id="rId18"/>
              </p:custDataLst>
            </p:nvPr>
          </p:nvSpPr>
          <p:spPr>
            <a:xfrm>
              <a:off x="3420" y="1872"/>
              <a:ext cx="2700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/>
              <a:r>
                <a:rPr lang="zh-CN" altLang="en-US" sz="1400">
                  <a:latin typeface="Arial" panose="020B0604020202020204" pitchFamily="34" charset="0"/>
                </a:rPr>
                <a:t>这个非连通无向图任何一个点为起点都不能遍历整个图</a:t>
              </a:r>
              <a:endParaRPr lang="zh-CN" altLang="en-US" sz="1400">
                <a:latin typeface="Arial" panose="020B0604020202020204" pitchFamily="34" charset="0"/>
              </a:endParaRPr>
            </a:p>
            <a:p>
              <a:endParaRPr lang="zh-CN" altLang="en-US" sz="1400">
                <a:latin typeface="Arial" panose="020B0604020202020204" pitchFamily="34" charset="0"/>
              </a:endParaRPr>
            </a:p>
          </p:txBody>
        </p:sp>
        <p:grpSp>
          <p:nvGrpSpPr>
            <p:cNvPr id="10267" name="组合 10266"/>
            <p:cNvGrpSpPr/>
            <p:nvPr/>
          </p:nvGrpSpPr>
          <p:grpSpPr>
            <a:xfrm>
              <a:off x="3420" y="0"/>
              <a:ext cx="2235" cy="1641"/>
              <a:chOff x="0" y="0"/>
              <a:chExt cx="2235" cy="1641"/>
            </a:xfrm>
          </p:grpSpPr>
          <p:grpSp>
            <p:nvGrpSpPr>
              <p:cNvPr id="10268" name="组合 10267"/>
              <p:cNvGrpSpPr/>
              <p:nvPr/>
            </p:nvGrpSpPr>
            <p:grpSpPr>
              <a:xfrm>
                <a:off x="0" y="0"/>
                <a:ext cx="1170" cy="1641"/>
                <a:chOff x="0" y="0"/>
                <a:chExt cx="1170" cy="1641"/>
              </a:xfrm>
            </p:grpSpPr>
            <p:sp>
              <p:nvSpPr>
                <p:cNvPr id="10269" name="椭圆 10268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450" y="1281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270" name="组合 10269"/>
                <p:cNvGrpSpPr/>
                <p:nvPr/>
              </p:nvGrpSpPr>
              <p:grpSpPr>
                <a:xfrm>
                  <a:off x="0" y="0"/>
                  <a:ext cx="1170" cy="1584"/>
                  <a:chOff x="0" y="0"/>
                  <a:chExt cx="1170" cy="1584"/>
                </a:xfrm>
              </p:grpSpPr>
              <p:sp>
                <p:nvSpPr>
                  <p:cNvPr id="10271" name="椭圆 10270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810" y="0"/>
                    <a:ext cx="360" cy="360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272" name="椭圆 10271"/>
                  <p:cNvSpPr/>
                  <p:nvPr>
                    <p:custDataLst>
                      <p:tags r:id="rId21"/>
                    </p:custDataLst>
                  </p:nvPr>
                </p:nvSpPr>
                <p:spPr>
                  <a:xfrm>
                    <a:off x="75" y="645"/>
                    <a:ext cx="360" cy="360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273" name="组合 10272"/>
                  <p:cNvGrpSpPr/>
                  <p:nvPr/>
                </p:nvGrpSpPr>
                <p:grpSpPr>
                  <a:xfrm>
                    <a:off x="0" y="15"/>
                    <a:ext cx="1095" cy="1569"/>
                    <a:chOff x="0" y="0"/>
                    <a:chExt cx="1095" cy="1569"/>
                  </a:xfrm>
                </p:grpSpPr>
                <p:sp>
                  <p:nvSpPr>
                    <p:cNvPr id="10274" name="文本框 10273"/>
                    <p:cNvSpPr txBox="1"/>
                    <p:nvPr>
                      <p:custDataLst>
                        <p:tags r:id="rId22"/>
                      </p:custDataLst>
                    </p:nvPr>
                  </p:nvSpPr>
                  <p:spPr>
                    <a:xfrm>
                      <a:off x="735" y="0"/>
                      <a:ext cx="360" cy="2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lIns="0" tIns="0" rIns="0" bIns="0"/>
                    <a:p>
                      <a:r>
                        <a:rPr lang="zh-CN" altLang="en-US" dirty="0">
                          <a:latin typeface="Arial" panose="020B0604020202020204" pitchFamily="34" charset="0"/>
                        </a:rPr>
                        <a:t> 1  </a:t>
                      </a:r>
                      <a:endParaRPr lang="zh-CN" altLang="en-US" dirty="0">
                        <a:latin typeface="Arial" panose="020B0604020202020204" pitchFamily="34" charset="0"/>
                      </a:endParaRPr>
                    </a:p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75" name="文本框 10274"/>
                    <p:cNvSpPr txBox="1"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375" y="1281"/>
                      <a:ext cx="360" cy="2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lIns="0" tIns="0" rIns="0" bIns="0"/>
                    <a:p>
                      <a:r>
                        <a:rPr lang="zh-CN" altLang="en-US" dirty="0">
                          <a:latin typeface="Arial" panose="020B0604020202020204" pitchFamily="34" charset="0"/>
                        </a:rPr>
                        <a:t> 4  </a:t>
                      </a:r>
                      <a:endParaRPr lang="zh-CN" altLang="en-US" dirty="0">
                        <a:latin typeface="Arial" panose="020B0604020202020204" pitchFamily="34" charset="0"/>
                      </a:endParaRPr>
                    </a:p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76" name="文本框 10275"/>
                    <p:cNvSpPr txBox="1"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0" y="645"/>
                      <a:ext cx="360" cy="2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lIns="0" tIns="0" rIns="0" bIns="0"/>
                    <a:p>
                      <a:r>
                        <a:rPr lang="zh-CN" altLang="en-US" dirty="0">
                          <a:latin typeface="Arial" panose="020B0604020202020204" pitchFamily="34" charset="0"/>
                        </a:rPr>
                        <a:t> 5  </a:t>
                      </a:r>
                      <a:endParaRPr lang="zh-CN" altLang="en-US" dirty="0">
                        <a:latin typeface="Arial" panose="020B0604020202020204" pitchFamily="34" charset="0"/>
                      </a:endParaRPr>
                    </a:p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77" name="直接连接符 10276"/>
                    <p:cNvSpPr/>
                    <p:nvPr>
                      <p:custDataLst>
                        <p:tags r:id="rId25"/>
                      </p:custDataLst>
                    </p:nvPr>
                  </p:nvSpPr>
                  <p:spPr>
                    <a:xfrm flipV="1">
                      <a:off x="420" y="318"/>
                      <a:ext cx="480" cy="44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78" name="直接连接符 10277"/>
                    <p:cNvSpPr/>
                    <p:nvPr>
                      <p:custDataLst>
                        <p:tags r:id="rId26"/>
                      </p:custDataLst>
                    </p:nvPr>
                  </p:nvSpPr>
                  <p:spPr>
                    <a:xfrm flipH="1">
                      <a:off x="735" y="372"/>
                      <a:ext cx="210" cy="93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79" name="直接连接符 10278"/>
                    <p:cNvSpPr/>
                    <p:nvPr>
                      <p:custDataLst>
                        <p:tags r:id="rId27"/>
                      </p:custDataLst>
                    </p:nvPr>
                  </p:nvSpPr>
                  <p:spPr>
                    <a:xfrm>
                      <a:off x="360" y="921"/>
                      <a:ext cx="300" cy="390"/>
                    </a:xfrm>
                    <a:prstGeom prst="line">
                      <a:avLst/>
                    </a:prstGeom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grpSp>
            <p:nvGrpSpPr>
              <p:cNvPr id="10280" name="组合 10279"/>
              <p:cNvGrpSpPr/>
              <p:nvPr/>
            </p:nvGrpSpPr>
            <p:grpSpPr>
              <a:xfrm>
                <a:off x="1800" y="156"/>
                <a:ext cx="435" cy="969"/>
                <a:chOff x="0" y="0"/>
                <a:chExt cx="435" cy="969"/>
              </a:xfrm>
            </p:grpSpPr>
            <p:sp>
              <p:nvSpPr>
                <p:cNvPr id="10281" name="椭圆 10280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0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282" name="组合 10281"/>
                <p:cNvGrpSpPr/>
                <p:nvPr/>
              </p:nvGrpSpPr>
              <p:grpSpPr>
                <a:xfrm>
                  <a:off x="0" y="0"/>
                  <a:ext cx="435" cy="969"/>
                  <a:chOff x="0" y="0"/>
                  <a:chExt cx="435" cy="969"/>
                </a:xfrm>
              </p:grpSpPr>
              <p:sp>
                <p:nvSpPr>
                  <p:cNvPr id="10283" name="文本框 10282"/>
                  <p:cNvSpPr txBox="1"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0" y="0"/>
                    <a:ext cx="360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/>
                  <a:p>
                    <a:r>
                      <a:rPr lang="zh-CN" altLang="en-US" dirty="0">
                        <a:latin typeface="Arial" panose="020B0604020202020204" pitchFamily="34" charset="0"/>
                      </a:rPr>
                      <a:t> 2  </a:t>
                    </a:r>
                    <a:endParaRPr lang="zh-CN" altLang="en-US" dirty="0">
                      <a:latin typeface="Arial" panose="020B0604020202020204" pitchFamily="34" charset="0"/>
                    </a:endParaRPr>
                  </a:p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284" name="椭圆 10283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75" y="609"/>
                    <a:ext cx="360" cy="360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285" name="文本框 10284"/>
                  <p:cNvSpPr txBox="1"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0" y="624"/>
                    <a:ext cx="360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/>
                  <a:p>
                    <a:r>
                      <a:rPr lang="zh-CN" altLang="en-US" dirty="0">
                        <a:latin typeface="Arial" panose="020B0604020202020204" pitchFamily="34" charset="0"/>
                      </a:rPr>
                      <a:t> 3  </a:t>
                    </a:r>
                    <a:endParaRPr lang="zh-CN" altLang="en-US" dirty="0">
                      <a:latin typeface="Arial" panose="020B0604020202020204" pitchFamily="34" charset="0"/>
                    </a:endParaRPr>
                  </a:p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286" name="直接连接符 10285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180" y="312"/>
                    <a:ext cx="0" cy="312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</p:spTree>
    <p:custDataLst>
      <p:tags r:id="rId3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76885" y="1085850"/>
            <a:ext cx="856424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void dfs(int i)                                    //图用数组模拟邻接表存储，访问点i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{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　 visited[i] = true;                           //标记为已经访问过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　 for (int j = 1; j &lt;= num[i]; j++)      //遍历与i相关联的所有未访问过的顶点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　    if (!visited[g[i][j]])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　       dfs(g[i][j]); 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sym typeface="+mn-ea"/>
              </a:rPr>
              <a:t>　}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0243" name="组合 10242"/>
          <p:cNvGrpSpPr/>
          <p:nvPr/>
        </p:nvGrpSpPr>
        <p:grpSpPr>
          <a:xfrm>
            <a:off x="3815080" y="4316730"/>
            <a:ext cx="4304665" cy="1968500"/>
            <a:chOff x="0" y="0"/>
            <a:chExt cx="6120" cy="2496"/>
          </a:xfrm>
        </p:grpSpPr>
        <p:grpSp>
          <p:nvGrpSpPr>
            <p:cNvPr id="10244" name="组合 10243"/>
            <p:cNvGrpSpPr/>
            <p:nvPr/>
          </p:nvGrpSpPr>
          <p:grpSpPr>
            <a:xfrm>
              <a:off x="180" y="0"/>
              <a:ext cx="1890" cy="1653"/>
              <a:chOff x="0" y="0"/>
              <a:chExt cx="1890" cy="1653"/>
            </a:xfrm>
          </p:grpSpPr>
          <p:grpSp>
            <p:nvGrpSpPr>
              <p:cNvPr id="10245" name="组合 10244"/>
              <p:cNvGrpSpPr/>
              <p:nvPr/>
            </p:nvGrpSpPr>
            <p:grpSpPr>
              <a:xfrm>
                <a:off x="735" y="0"/>
                <a:ext cx="435" cy="360"/>
                <a:chOff x="0" y="0"/>
                <a:chExt cx="435" cy="360"/>
              </a:xfrm>
            </p:grpSpPr>
            <p:sp>
              <p:nvSpPr>
                <p:cNvPr id="10246" name="椭圆 10245"/>
                <p:cNvSpPr/>
                <p:nvPr/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47" name="文本框 10246"/>
                <p:cNvSpPr txBox="1"/>
                <p:nvPr/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1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48" name="组合 10247"/>
              <p:cNvGrpSpPr/>
              <p:nvPr/>
            </p:nvGrpSpPr>
            <p:grpSpPr>
              <a:xfrm>
                <a:off x="1455" y="624"/>
                <a:ext cx="435" cy="360"/>
                <a:chOff x="0" y="0"/>
                <a:chExt cx="435" cy="360"/>
              </a:xfrm>
            </p:grpSpPr>
            <p:sp>
              <p:nvSpPr>
                <p:cNvPr id="10249" name="椭圆 10248"/>
                <p:cNvSpPr/>
                <p:nvPr/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0" name="文本框 10249"/>
                <p:cNvSpPr txBox="1"/>
                <p:nvPr/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2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51" name="组合 10250"/>
              <p:cNvGrpSpPr/>
              <p:nvPr/>
            </p:nvGrpSpPr>
            <p:grpSpPr>
              <a:xfrm>
                <a:off x="1155" y="1293"/>
                <a:ext cx="435" cy="360"/>
                <a:chOff x="0" y="0"/>
                <a:chExt cx="435" cy="360"/>
              </a:xfrm>
            </p:grpSpPr>
            <p:sp>
              <p:nvSpPr>
                <p:cNvPr id="10252" name="椭圆 10251"/>
                <p:cNvSpPr/>
                <p:nvPr/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3" name="文本框 10252"/>
                <p:cNvSpPr txBox="1"/>
                <p:nvPr/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3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54" name="组合 10253"/>
              <p:cNvGrpSpPr/>
              <p:nvPr/>
            </p:nvGrpSpPr>
            <p:grpSpPr>
              <a:xfrm>
                <a:off x="375" y="1281"/>
                <a:ext cx="435" cy="360"/>
                <a:chOff x="0" y="0"/>
                <a:chExt cx="435" cy="360"/>
              </a:xfrm>
            </p:grpSpPr>
            <p:sp>
              <p:nvSpPr>
                <p:cNvPr id="10255" name="椭圆 10254"/>
                <p:cNvSpPr/>
                <p:nvPr/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6" name="文本框 10255"/>
                <p:cNvSpPr txBox="1"/>
                <p:nvPr/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4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257" name="组合 10256"/>
              <p:cNvGrpSpPr/>
              <p:nvPr/>
            </p:nvGrpSpPr>
            <p:grpSpPr>
              <a:xfrm>
                <a:off x="0" y="645"/>
                <a:ext cx="435" cy="360"/>
                <a:chOff x="0" y="0"/>
                <a:chExt cx="435" cy="360"/>
              </a:xfrm>
            </p:grpSpPr>
            <p:sp>
              <p:nvSpPr>
                <p:cNvPr id="10258" name="椭圆 10257"/>
                <p:cNvSpPr/>
                <p:nvPr/>
              </p:nvSpPr>
              <p:spPr>
                <a:xfrm>
                  <a:off x="75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9" name="文本框 10258"/>
                <p:cNvSpPr txBox="1"/>
                <p:nvPr/>
              </p:nvSpPr>
              <p:spPr>
                <a:xfrm>
                  <a:off x="0" y="15"/>
                  <a:ext cx="360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p>
                  <a:r>
                    <a:rPr lang="zh-CN" altLang="en-US" dirty="0">
                      <a:latin typeface="Arial" panose="020B0604020202020204" pitchFamily="34" charset="0"/>
                    </a:rPr>
                    <a:t> 5  </a:t>
                  </a:r>
                  <a:endParaRPr lang="zh-CN" altLang="en-US" dirty="0">
                    <a:latin typeface="Arial" panose="020B0604020202020204" pitchFamily="34" charset="0"/>
                  </a:endParaRPr>
                </a:p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0" name="直接连接符 10259"/>
              <p:cNvSpPr/>
              <p:nvPr/>
            </p:nvSpPr>
            <p:spPr>
              <a:xfrm rot="10800000" flipV="1">
                <a:off x="420" y="333"/>
                <a:ext cx="480" cy="44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61" name="直接连接符 10260"/>
              <p:cNvSpPr/>
              <p:nvPr/>
            </p:nvSpPr>
            <p:spPr>
              <a:xfrm>
                <a:off x="1095" y="312"/>
                <a:ext cx="450" cy="38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62" name="直接连接符 10261"/>
              <p:cNvSpPr/>
              <p:nvPr/>
            </p:nvSpPr>
            <p:spPr>
              <a:xfrm flipH="1">
                <a:off x="510" y="780"/>
                <a:ext cx="945" cy="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63" name="直接连接符 10262"/>
              <p:cNvSpPr/>
              <p:nvPr/>
            </p:nvSpPr>
            <p:spPr>
              <a:xfrm flipH="1">
                <a:off x="735" y="387"/>
                <a:ext cx="210" cy="93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64" name="直接连接符 10263"/>
              <p:cNvSpPr/>
              <p:nvPr/>
            </p:nvSpPr>
            <p:spPr>
              <a:xfrm>
                <a:off x="1020" y="396"/>
                <a:ext cx="285" cy="88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0265" name="文本框 10264"/>
            <p:cNvSpPr txBox="1"/>
            <p:nvPr/>
          </p:nvSpPr>
          <p:spPr>
            <a:xfrm>
              <a:off x="0" y="1872"/>
              <a:ext cx="2160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/>
              <a:r>
                <a:rPr lang="zh-CN" altLang="en-US" sz="1400">
                  <a:latin typeface="Arial" panose="020B0604020202020204" pitchFamily="34" charset="0"/>
                </a:rPr>
                <a:t>以</a:t>
              </a:r>
              <a:r>
                <a:rPr lang="en-US" altLang="zh-CN" sz="1400">
                  <a:latin typeface="Arial" panose="020B0604020202020204" pitchFamily="34" charset="0"/>
                </a:rPr>
                <a:t>3</a:t>
              </a:r>
              <a:r>
                <a:rPr lang="zh-CN" altLang="en-US" sz="1400">
                  <a:latin typeface="Arial" panose="020B0604020202020204" pitchFamily="34" charset="0"/>
                </a:rPr>
                <a:t>为起点根本不能遍历整个图</a:t>
              </a:r>
              <a:endParaRPr lang="zh-CN" altLang="en-US" sz="1400">
                <a:latin typeface="Arial" panose="020B0604020202020204" pitchFamily="34" charset="0"/>
              </a:endParaRPr>
            </a:p>
            <a:p>
              <a:endParaRPr lang="zh-CN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10266" name="文本框 10265"/>
            <p:cNvSpPr txBox="1"/>
            <p:nvPr/>
          </p:nvSpPr>
          <p:spPr>
            <a:xfrm>
              <a:off x="3420" y="1872"/>
              <a:ext cx="2700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p>
              <a:pPr algn="ctr"/>
              <a:r>
                <a:rPr lang="zh-CN" altLang="en-US" sz="1400">
                  <a:latin typeface="Arial" panose="020B0604020202020204" pitchFamily="34" charset="0"/>
                </a:rPr>
                <a:t>这个非连通无向图任何一个点为起点都不能遍历整个图</a:t>
              </a:r>
              <a:endParaRPr lang="zh-CN" altLang="en-US" sz="1400">
                <a:latin typeface="Arial" panose="020B0604020202020204" pitchFamily="34" charset="0"/>
              </a:endParaRPr>
            </a:p>
            <a:p>
              <a:endParaRPr lang="zh-CN" altLang="en-US" sz="1400">
                <a:latin typeface="Arial" panose="020B0604020202020204" pitchFamily="34" charset="0"/>
              </a:endParaRPr>
            </a:p>
          </p:txBody>
        </p:sp>
        <p:grpSp>
          <p:nvGrpSpPr>
            <p:cNvPr id="10267" name="组合 10266"/>
            <p:cNvGrpSpPr/>
            <p:nvPr/>
          </p:nvGrpSpPr>
          <p:grpSpPr>
            <a:xfrm>
              <a:off x="3420" y="0"/>
              <a:ext cx="2235" cy="1641"/>
              <a:chOff x="0" y="0"/>
              <a:chExt cx="2235" cy="1641"/>
            </a:xfrm>
          </p:grpSpPr>
          <p:grpSp>
            <p:nvGrpSpPr>
              <p:cNvPr id="10268" name="组合 10267"/>
              <p:cNvGrpSpPr/>
              <p:nvPr/>
            </p:nvGrpSpPr>
            <p:grpSpPr>
              <a:xfrm>
                <a:off x="0" y="0"/>
                <a:ext cx="1170" cy="1641"/>
                <a:chOff x="0" y="0"/>
                <a:chExt cx="1170" cy="1641"/>
              </a:xfrm>
            </p:grpSpPr>
            <p:sp>
              <p:nvSpPr>
                <p:cNvPr id="10269" name="椭圆 10268"/>
                <p:cNvSpPr/>
                <p:nvPr/>
              </p:nvSpPr>
              <p:spPr>
                <a:xfrm>
                  <a:off x="450" y="1281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270" name="组合 10269"/>
                <p:cNvGrpSpPr/>
                <p:nvPr/>
              </p:nvGrpSpPr>
              <p:grpSpPr>
                <a:xfrm>
                  <a:off x="0" y="0"/>
                  <a:ext cx="1170" cy="1584"/>
                  <a:chOff x="0" y="0"/>
                  <a:chExt cx="1170" cy="1584"/>
                </a:xfrm>
              </p:grpSpPr>
              <p:sp>
                <p:nvSpPr>
                  <p:cNvPr id="10271" name="椭圆 10270"/>
                  <p:cNvSpPr/>
                  <p:nvPr/>
                </p:nvSpPr>
                <p:spPr>
                  <a:xfrm>
                    <a:off x="810" y="0"/>
                    <a:ext cx="360" cy="360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272" name="椭圆 10271"/>
                  <p:cNvSpPr/>
                  <p:nvPr/>
                </p:nvSpPr>
                <p:spPr>
                  <a:xfrm>
                    <a:off x="75" y="645"/>
                    <a:ext cx="360" cy="360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grpSp>
                <p:nvGrpSpPr>
                  <p:cNvPr id="10273" name="组合 10272"/>
                  <p:cNvGrpSpPr/>
                  <p:nvPr/>
                </p:nvGrpSpPr>
                <p:grpSpPr>
                  <a:xfrm>
                    <a:off x="0" y="15"/>
                    <a:ext cx="1095" cy="1569"/>
                    <a:chOff x="0" y="0"/>
                    <a:chExt cx="1095" cy="1569"/>
                  </a:xfrm>
                </p:grpSpPr>
                <p:sp>
                  <p:nvSpPr>
                    <p:cNvPr id="10274" name="文本框 10273"/>
                    <p:cNvSpPr txBox="1"/>
                    <p:nvPr/>
                  </p:nvSpPr>
                  <p:spPr>
                    <a:xfrm>
                      <a:off x="735" y="0"/>
                      <a:ext cx="360" cy="2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lIns="0" tIns="0" rIns="0" bIns="0"/>
                    <a:p>
                      <a:r>
                        <a:rPr lang="zh-CN" altLang="en-US" dirty="0">
                          <a:latin typeface="Arial" panose="020B0604020202020204" pitchFamily="34" charset="0"/>
                        </a:rPr>
                        <a:t> 1  </a:t>
                      </a:r>
                      <a:endParaRPr lang="zh-CN" altLang="en-US" dirty="0">
                        <a:latin typeface="Arial" panose="020B0604020202020204" pitchFamily="34" charset="0"/>
                      </a:endParaRPr>
                    </a:p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75" name="文本框 10274"/>
                    <p:cNvSpPr txBox="1"/>
                    <p:nvPr/>
                  </p:nvSpPr>
                  <p:spPr>
                    <a:xfrm>
                      <a:off x="375" y="1281"/>
                      <a:ext cx="360" cy="2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lIns="0" tIns="0" rIns="0" bIns="0"/>
                    <a:p>
                      <a:r>
                        <a:rPr lang="zh-CN" altLang="en-US" dirty="0">
                          <a:latin typeface="Arial" panose="020B0604020202020204" pitchFamily="34" charset="0"/>
                        </a:rPr>
                        <a:t> 4  </a:t>
                      </a:r>
                      <a:endParaRPr lang="zh-CN" altLang="en-US" dirty="0">
                        <a:latin typeface="Arial" panose="020B0604020202020204" pitchFamily="34" charset="0"/>
                      </a:endParaRPr>
                    </a:p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76" name="文本框 10275"/>
                    <p:cNvSpPr txBox="1"/>
                    <p:nvPr/>
                  </p:nvSpPr>
                  <p:spPr>
                    <a:xfrm>
                      <a:off x="0" y="645"/>
                      <a:ext cx="360" cy="28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lIns="0" tIns="0" rIns="0" bIns="0"/>
                    <a:p>
                      <a:r>
                        <a:rPr lang="zh-CN" altLang="en-US" dirty="0">
                          <a:latin typeface="Arial" panose="020B0604020202020204" pitchFamily="34" charset="0"/>
                        </a:rPr>
                        <a:t> 5  </a:t>
                      </a:r>
                      <a:endParaRPr lang="zh-CN" altLang="en-US" dirty="0">
                        <a:latin typeface="Arial" panose="020B0604020202020204" pitchFamily="34" charset="0"/>
                      </a:endParaRPr>
                    </a:p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77" name="直接连接符 10276"/>
                    <p:cNvSpPr/>
                    <p:nvPr/>
                  </p:nvSpPr>
                  <p:spPr>
                    <a:xfrm flipV="1">
                      <a:off x="420" y="318"/>
                      <a:ext cx="480" cy="444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78" name="直接连接符 10277"/>
                    <p:cNvSpPr/>
                    <p:nvPr/>
                  </p:nvSpPr>
                  <p:spPr>
                    <a:xfrm flipH="1">
                      <a:off x="735" y="372"/>
                      <a:ext cx="210" cy="93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0279" name="直接连接符 10278"/>
                    <p:cNvSpPr/>
                    <p:nvPr/>
                  </p:nvSpPr>
                  <p:spPr>
                    <a:xfrm>
                      <a:off x="360" y="921"/>
                      <a:ext cx="300" cy="390"/>
                    </a:xfrm>
                    <a:prstGeom prst="line">
                      <a:avLst/>
                    </a:prstGeom>
                    <a:ln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grpSp>
            <p:nvGrpSpPr>
              <p:cNvPr id="10280" name="组合 10279"/>
              <p:cNvGrpSpPr/>
              <p:nvPr/>
            </p:nvGrpSpPr>
            <p:grpSpPr>
              <a:xfrm>
                <a:off x="1800" y="156"/>
                <a:ext cx="435" cy="969"/>
                <a:chOff x="0" y="0"/>
                <a:chExt cx="435" cy="969"/>
              </a:xfrm>
            </p:grpSpPr>
            <p:sp>
              <p:nvSpPr>
                <p:cNvPr id="10281" name="椭圆 10280"/>
                <p:cNvSpPr/>
                <p:nvPr/>
              </p:nvSpPr>
              <p:spPr>
                <a:xfrm>
                  <a:off x="0" y="0"/>
                  <a:ext cx="360" cy="360"/>
                </a:xfrm>
                <a:prstGeom prst="ellipse">
                  <a:avLst/>
                </a:prstGeom>
                <a:solidFill>
                  <a:srgbClr val="99CCFF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grpSp>
              <p:nvGrpSpPr>
                <p:cNvPr id="10282" name="组合 10281"/>
                <p:cNvGrpSpPr/>
                <p:nvPr/>
              </p:nvGrpSpPr>
              <p:grpSpPr>
                <a:xfrm>
                  <a:off x="0" y="0"/>
                  <a:ext cx="435" cy="969"/>
                  <a:chOff x="0" y="0"/>
                  <a:chExt cx="435" cy="969"/>
                </a:xfrm>
              </p:grpSpPr>
              <p:sp>
                <p:nvSpPr>
                  <p:cNvPr id="10283" name="文本框 10282"/>
                  <p:cNvSpPr txBox="1"/>
                  <p:nvPr/>
                </p:nvSpPr>
                <p:spPr>
                  <a:xfrm>
                    <a:off x="0" y="0"/>
                    <a:ext cx="360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/>
                  <a:p>
                    <a:r>
                      <a:rPr lang="zh-CN" altLang="en-US" dirty="0">
                        <a:latin typeface="Arial" panose="020B0604020202020204" pitchFamily="34" charset="0"/>
                      </a:rPr>
                      <a:t> 2  </a:t>
                    </a:r>
                    <a:endParaRPr lang="zh-CN" altLang="en-US" dirty="0">
                      <a:latin typeface="Arial" panose="020B0604020202020204" pitchFamily="34" charset="0"/>
                    </a:endParaRPr>
                  </a:p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284" name="椭圆 10283"/>
                  <p:cNvSpPr/>
                  <p:nvPr/>
                </p:nvSpPr>
                <p:spPr>
                  <a:xfrm>
                    <a:off x="75" y="609"/>
                    <a:ext cx="360" cy="360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0285" name="文本框 10284"/>
                  <p:cNvSpPr txBox="1"/>
                  <p:nvPr/>
                </p:nvSpPr>
                <p:spPr>
                  <a:xfrm>
                    <a:off x="0" y="624"/>
                    <a:ext cx="360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lIns="0" tIns="0" rIns="0" bIns="0"/>
                  <a:p>
                    <a:r>
                      <a:rPr lang="zh-CN" altLang="en-US" dirty="0">
                        <a:latin typeface="Arial" panose="020B0604020202020204" pitchFamily="34" charset="0"/>
                      </a:rPr>
                      <a:t> 3  </a:t>
                    </a:r>
                    <a:endParaRPr lang="zh-CN" altLang="en-US" dirty="0">
                      <a:latin typeface="Arial" panose="020B0604020202020204" pitchFamily="34" charset="0"/>
                    </a:endParaRPr>
                  </a:p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0286" name="直接连接符 10285"/>
                  <p:cNvSpPr/>
                  <p:nvPr/>
                </p:nvSpPr>
                <p:spPr>
                  <a:xfrm>
                    <a:off x="180" y="312"/>
                    <a:ext cx="0" cy="312"/>
                  </a:xfrm>
                  <a:prstGeom prst="line">
                    <a:avLst/>
                  </a:prstGeom>
                  <a:ln w="127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25500" y="166370"/>
            <a:ext cx="2391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effectLst/>
                <a:sym typeface="+mn-ea"/>
              </a:rPr>
              <a:t>图的遍历</a:t>
            </a:r>
            <a:endParaRPr lang="zh-CN" altLang="en-US" sz="2800" b="1" dirty="0">
              <a:solidFill>
                <a:srgbClr val="FF0000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25500" y="166370"/>
            <a:ext cx="2391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effectLst/>
                <a:sym typeface="+mn-ea"/>
              </a:rPr>
              <a:t>图的遍历</a:t>
            </a:r>
            <a:endParaRPr lang="zh-CN" altLang="en-US" sz="28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1060" y="899160"/>
            <a:ext cx="4472940" cy="536638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1136650"/>
            <a:ext cx="4671060" cy="1935480"/>
            <a:chOff x="0" y="1790"/>
            <a:chExt cx="7356" cy="3048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r="16219" b="42232"/>
            <a:stretch>
              <a:fillRect/>
            </a:stretch>
          </p:blipFill>
          <p:spPr>
            <a:xfrm>
              <a:off x="0" y="1790"/>
              <a:ext cx="7356" cy="304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686" y="4552"/>
              <a:ext cx="506" cy="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11910" y="3346450"/>
            <a:ext cx="1982470" cy="3362960"/>
            <a:chOff x="2066" y="5270"/>
            <a:chExt cx="3122" cy="5296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/>
            <a:srcRect l="65626" r="-34" b="-360"/>
            <a:stretch>
              <a:fillRect/>
            </a:stretch>
          </p:blipFill>
          <p:spPr>
            <a:xfrm>
              <a:off x="2168" y="5270"/>
              <a:ext cx="3021" cy="5297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2066" y="5604"/>
              <a:ext cx="1667" cy="2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7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2245" y="725805"/>
            <a:ext cx="89560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广度优先遍历</a:t>
            </a:r>
            <a:endParaRPr lang="zh-CN" altLang="en-US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　　广度优先遍历并不常用，从编程复杂度的角度考虑，通常采用的是深度优先遍历。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475" y="1847215"/>
            <a:ext cx="9086215" cy="3276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一笔画问题</a:t>
            </a:r>
            <a:endParaRPr lang="zh-CN" altLang="en-US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　　如果一个图存在一笔画，则一笔画的路径叫做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欧拉路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，如果最后又回到起点，那这个路径叫做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欧拉回路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　　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奇点：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是指跟这个点相连的边数目有奇数个的点。对于能够一笔画的图，我们有以下两个定理。</a:t>
            </a:r>
            <a:endParaRPr lang="zh-CN" altLang="en-US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　　　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定理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存在欧拉路的条件：图是连通的，有且只有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个奇点。</a:t>
            </a:r>
            <a:endParaRPr lang="zh-CN" altLang="en-US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　　　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定理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存在欧拉回路的条件：图是连通的，有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0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个奇点。</a:t>
            </a:r>
            <a:endParaRPr lang="zh-CN" altLang="en-US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　　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4320" y="4740275"/>
            <a:ext cx="823023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根据一笔画的两个定理，如果寻找欧拉回路，对任意一个点执行深度优先遍历；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找欧拉路，则对一个奇点执行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DFS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，时间复杂度为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O(m+n)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m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为边数，</a:t>
            </a:r>
            <a:r>
              <a:rPr lang="en-US" altLang="zh-CN" b="1">
                <a:solidFill>
                  <a:schemeClr val="tx1"/>
                </a:solidFill>
                <a:sym typeface="+mn-ea"/>
              </a:rPr>
              <a:t>n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是点数。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25500" y="166370"/>
            <a:ext cx="2391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effectLst/>
                <a:sym typeface="+mn-ea"/>
              </a:rPr>
              <a:t>图的遍历</a:t>
            </a:r>
            <a:endParaRPr lang="zh-CN" altLang="en-US" sz="2800" b="1" dirty="0">
              <a:solidFill>
                <a:srgbClr val="FF0000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zh-CN"/>
              <a:t>一笔画问题（书</a:t>
            </a:r>
            <a:r>
              <a:rPr lang="en-US" altLang="zh-CN"/>
              <a:t>466</a:t>
            </a:r>
            <a:r>
              <a:rPr lang="zh-CN" altLang="zh-CN"/>
              <a:t>）</a:t>
            </a:r>
            <a:endParaRPr lang="zh-CN" altLang="zh-CN"/>
          </a:p>
          <a:p>
            <a:pPr marL="0" indent="0">
              <a:buNone/>
            </a:pPr>
            <a:endParaRPr lang="zh-CN" altLang="zh-CN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25500" y="166370"/>
            <a:ext cx="2391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effectLst/>
                <a:sym typeface="+mn-ea"/>
              </a:rPr>
              <a:t>图的遍历</a:t>
            </a:r>
            <a:endParaRPr lang="zh-CN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2290" name="文本占位符 1228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1120" y="1447483"/>
            <a:ext cx="9072563" cy="65516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tx1"/>
                </a:solidFill>
              </a:rPr>
              <a:t>以下是寻找一个图的欧拉路的算法实现：</a:t>
            </a:r>
            <a:endParaRPr lang="zh-CN" altLang="en-US" sz="2400">
              <a:solidFill>
                <a:schemeClr val="tx1"/>
              </a:solidFill>
            </a:endParaRPr>
          </a:p>
          <a:p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样例输入</a:t>
            </a:r>
            <a:r>
              <a:rPr lang="en-US" altLang="zh-CN" sz="2400">
                <a:solidFill>
                  <a:schemeClr val="tx1"/>
                </a:solidFill>
              </a:rPr>
              <a:t>:</a:t>
            </a:r>
            <a:r>
              <a:rPr lang="zh-CN" altLang="en-US" sz="2400">
                <a:solidFill>
                  <a:schemeClr val="tx1"/>
                </a:solidFill>
              </a:rPr>
              <a:t>第一行</a:t>
            </a:r>
            <a:r>
              <a:rPr lang="en-US" altLang="zh-CN" sz="2400">
                <a:solidFill>
                  <a:schemeClr val="tx1"/>
                </a:solidFill>
              </a:rPr>
              <a:t>n</a:t>
            </a:r>
            <a:r>
              <a:rPr lang="zh-CN" altLang="en-US" sz="2400">
                <a:solidFill>
                  <a:schemeClr val="tx1"/>
                </a:solidFill>
              </a:rPr>
              <a:t>，</a:t>
            </a:r>
            <a:r>
              <a:rPr lang="en-US" altLang="zh-CN" sz="2400">
                <a:solidFill>
                  <a:schemeClr val="tx1"/>
                </a:solidFill>
              </a:rPr>
              <a:t>m</a:t>
            </a:r>
            <a:r>
              <a:rPr lang="zh-CN" altLang="en-US" sz="2400">
                <a:solidFill>
                  <a:schemeClr val="tx1"/>
                </a:solidFill>
              </a:rPr>
              <a:t>，有</a:t>
            </a:r>
            <a:r>
              <a:rPr lang="en-US" altLang="zh-CN" sz="2400">
                <a:solidFill>
                  <a:schemeClr val="tx1"/>
                </a:solidFill>
              </a:rPr>
              <a:t>n</a:t>
            </a:r>
            <a:r>
              <a:rPr lang="zh-CN" altLang="en-US" sz="2400">
                <a:solidFill>
                  <a:schemeClr val="tx1"/>
                </a:solidFill>
              </a:rPr>
              <a:t>个点，</a:t>
            </a:r>
            <a:r>
              <a:rPr lang="en-US" altLang="zh-CN" sz="2400">
                <a:solidFill>
                  <a:schemeClr val="tx1"/>
                </a:solidFill>
              </a:rPr>
              <a:t>m</a:t>
            </a:r>
            <a:r>
              <a:rPr lang="zh-CN" altLang="en-US" sz="2400">
                <a:solidFill>
                  <a:schemeClr val="tx1"/>
                </a:solidFill>
              </a:rPr>
              <a:t>条边，以下</a:t>
            </a:r>
            <a:r>
              <a:rPr lang="en-US" altLang="zh-CN" sz="2400">
                <a:solidFill>
                  <a:schemeClr val="tx1"/>
                </a:solidFill>
              </a:rPr>
              <a:t>m</a:t>
            </a:r>
            <a:r>
              <a:rPr lang="zh-CN" altLang="en-US" sz="2400">
                <a:solidFill>
                  <a:schemeClr val="tx1"/>
                </a:solidFill>
              </a:rPr>
              <a:t>行描述每条边连接的两点。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    </a:t>
            </a:r>
            <a:r>
              <a:rPr lang="en-US" altLang="zh-CN" sz="2400">
                <a:solidFill>
                  <a:schemeClr val="tx1"/>
                </a:solidFill>
              </a:rPr>
              <a:t>5 5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    1 2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    2 3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    3 4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    4 5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    5 1</a:t>
            </a:r>
            <a:endParaRPr lang="en-US" altLang="zh-CN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样例输出</a:t>
            </a:r>
            <a:r>
              <a:rPr lang="en-US" altLang="zh-CN" sz="2400">
                <a:solidFill>
                  <a:schemeClr val="tx1"/>
                </a:solidFill>
              </a:rPr>
              <a:t>:</a:t>
            </a:r>
            <a:r>
              <a:rPr lang="zh-CN" altLang="en-US" sz="2400">
                <a:solidFill>
                  <a:schemeClr val="tx1"/>
                </a:solidFill>
              </a:rPr>
              <a:t>欧拉路或欧拉回路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    </a:t>
            </a:r>
            <a:r>
              <a:rPr lang="en-US" altLang="zh-CN" sz="2400">
                <a:solidFill>
                  <a:schemeClr val="tx1"/>
                </a:solidFill>
              </a:rPr>
              <a:t>1 5 4 3 2 1</a:t>
            </a:r>
            <a:endParaRPr lang="en-US" altLang="zh-CN" sz="2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25500" y="166370"/>
            <a:ext cx="2391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effectLst/>
                <a:sym typeface="+mn-ea"/>
              </a:rPr>
              <a:t>图的遍历</a:t>
            </a:r>
            <a:endParaRPr lang="zh-CN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4338" name="文本占位符 14337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773430"/>
            <a:ext cx="9144635" cy="6769100"/>
          </a:xfrm>
        </p:spPr>
        <p:txBody>
          <a:bodyPr/>
          <a:p>
            <a:pPr>
              <a:lnSpc>
                <a:spcPct val="30000"/>
              </a:lnSpc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int main()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{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memset(g,0,sizeof(g));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cin &gt;&gt; n &gt;&gt; e;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for (i = 1; i &lt;= e; i++)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{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 cin &gt;&gt; x &gt;&gt; y;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 g[y][x] = g[x][y] = 1;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 du[x]++;                    //统计每个点的度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 du[y]++;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}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start = 1;                     //如果有奇点，就从奇点开始寻找，这样找到的就是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for (i = 1; i &lt;= n; i++)      //欧拉路。没有奇点就从任意点开始，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if (du[i]%2 == 1)         //这样找到的就是欧拉回路。(因为每一个点都是偶点)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start = i;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circuitpos = 0;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find_circuit(start);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for (i = 1; i &lt;= circuitpos; i++)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 cout &lt;&lt; circuit[i] &lt;&lt; ' ';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cout &lt;&lt; endl;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return 0;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}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25500" y="166370"/>
            <a:ext cx="2391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effectLst/>
                <a:sym typeface="+mn-ea"/>
              </a:rPr>
              <a:t>图的遍历</a:t>
            </a:r>
            <a:endParaRPr lang="zh-CN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2605" y="880110"/>
            <a:ext cx="80987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sym typeface="+mn-ea"/>
              </a:rPr>
              <a:t>图的遍历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从图中某一顶点出发系统地访问图中所有顶点，使每个顶点恰好被访问一次，这种运算操作被称为图的遍历。</a:t>
            </a:r>
            <a:endParaRPr lang="en-US" altLang="zh-CN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605" y="1924050"/>
            <a:ext cx="8653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sym typeface="+mn-ea"/>
              </a:rPr>
              <a:t>图的遍历分为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深度优先遍历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广度优先遍历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两种方法，两者的时间效率都是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O(n*n)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3525" y="2292350"/>
            <a:ext cx="835787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92D05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1.</a:t>
            </a:r>
            <a:r>
              <a:rPr lang="zh-CN" altLang="en-US" b="1">
                <a:solidFill>
                  <a:srgbClr val="92D05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深度优先遍历</a:t>
            </a:r>
            <a:endParaRPr lang="zh-CN" altLang="en-US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sym typeface="+mn-ea"/>
              </a:rPr>
              <a:t>　　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" y="2651760"/>
            <a:ext cx="3819525" cy="2952750"/>
          </a:xfrm>
          <a:prstGeom prst="rect">
            <a:avLst/>
          </a:prstGeom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735" y="2393315"/>
            <a:ext cx="4846955" cy="2953385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3"/>
          <a:srcRect b="13571"/>
          <a:stretch>
            <a:fillRect/>
          </a:stretch>
        </p:blipFill>
        <p:spPr>
          <a:xfrm>
            <a:off x="2810510" y="5447030"/>
            <a:ext cx="4620260" cy="12617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链式前向星</a:t>
            </a:r>
            <a:endParaRPr lang="zh-CN" altLang="en-US"/>
          </a:p>
        </p:txBody>
      </p:sp>
      <p:pic>
        <p:nvPicPr>
          <p:cNvPr id="5" name="图片 4" descr="微信截图_202405220904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" y="2105025"/>
            <a:ext cx="8343900" cy="2647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5920" y="4853305"/>
            <a:ext cx="80308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 head[i]存以i为起点的第一条边(在edge中的下标)</a:t>
            </a:r>
            <a:endParaRPr lang="zh-CN" altLang="en-US" sz="1600" b="1"/>
          </a:p>
        </p:txBody>
      </p:sp>
    </p:spTree>
    <p:custDataLst>
      <p:tags r:id="rId2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4" name="内容占位符 3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73855" y="1477645"/>
            <a:ext cx="4521200" cy="3305175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1782445"/>
            <a:ext cx="4019550" cy="30003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25500" y="166370"/>
            <a:ext cx="2391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effectLst/>
                <a:sym typeface="+mn-ea"/>
              </a:rPr>
              <a:t>图的遍历</a:t>
            </a:r>
            <a:endParaRPr lang="zh-CN" altLang="en-US" sz="2800" b="1" dirty="0">
              <a:solidFill>
                <a:srgbClr val="FF0000"/>
              </a:solidFill>
              <a:effectLst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25500" y="166370"/>
            <a:ext cx="2391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effectLst/>
                <a:sym typeface="+mn-ea"/>
              </a:rPr>
              <a:t>图的遍历</a:t>
            </a:r>
            <a:endParaRPr lang="zh-CN" altLang="en-US" sz="2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3314" name="文本占位符 1331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120" y="852805"/>
            <a:ext cx="9001125" cy="6696075"/>
          </a:xfrm>
        </p:spPr>
        <p:txBody>
          <a:bodyPr/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【参考程序】Euler.cpp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#include&lt;iostream&gt;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#include&lt;cstring&gt;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using namespace std;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#define maxn 101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int g[maxn][maxn];               //此图用邻接矩阵存储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int du[maxn];                    //记录每个点的度，就是相连的边的数目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int circuit[maxn];               //用来记录找到的欧拉路的路径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int n,e,circuitpos,i,j,x,y,start;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void find_circuit(int i)         //这个点深度优先遍历过程寻找欧拉路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{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int j;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for (j = 1; j &lt;= n; j++)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if (g[i][j] == 1)          //从任意一个与它相连的点出发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{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     g[j][i] = g[i][j] = 0; 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     find_circuit(j);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    } 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    circuit[++circuitpos] = i;   //记录下路径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}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854200" y="1543685"/>
            <a:ext cx="45720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P4779</a:t>
            </a:r>
            <a:endParaRPr lang="zh-CN" altLang="en-US" sz="2400"/>
          </a:p>
          <a:p>
            <a:r>
              <a:rPr lang="zh-CN" altLang="en-US" sz="2400"/>
              <a:t>P2910</a:t>
            </a:r>
            <a:endParaRPr lang="zh-CN" altLang="en-US" sz="2400"/>
          </a:p>
          <a:p>
            <a:r>
              <a:rPr lang="en-US" altLang="zh-CN" sz="2400"/>
              <a:t>P2419</a:t>
            </a:r>
            <a:endParaRPr lang="zh-CN" altLang="en-US" sz="2400"/>
          </a:p>
          <a:p>
            <a:r>
              <a:rPr lang="zh-CN" altLang="en-US" sz="2400"/>
              <a:t>P1144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P3385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P</a:t>
            </a:r>
            <a:r>
              <a:rPr lang="zh-CN" altLang="en-US" sz="2400">
                <a:sym typeface="+mn-ea"/>
              </a:rPr>
              <a:t>3611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68120" y="1214755"/>
            <a:ext cx="6019800" cy="4705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0255" y="1546860"/>
            <a:ext cx="7734300" cy="3343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7870" y="1233805"/>
            <a:ext cx="7667625" cy="4667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39800" y="958215"/>
            <a:ext cx="6961505" cy="52190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90310" y="3622040"/>
            <a:ext cx="118110" cy="147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79515" y="3495040"/>
            <a:ext cx="406400" cy="3683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2470" y="958215"/>
            <a:ext cx="7718425" cy="5219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20615" y="2658745"/>
            <a:ext cx="406400" cy="3683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1177290" y="5605780"/>
            <a:ext cx="128905" cy="21844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436370" y="5876925"/>
            <a:ext cx="200025" cy="2686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2794635" y="5620385"/>
            <a:ext cx="279400" cy="29908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3872865" y="5885180"/>
            <a:ext cx="313690" cy="2686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872865" y="2785745"/>
            <a:ext cx="406400" cy="3683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860040" y="2785745"/>
            <a:ext cx="406400" cy="3683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8650" y="1417955"/>
            <a:ext cx="7886700" cy="4298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58005" y="2147570"/>
            <a:ext cx="406400" cy="3683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694940" y="2561590"/>
            <a:ext cx="406400" cy="3683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67"/>
  <p:tag name="KSO_WM_UNIT_TYPE" val="a"/>
  <p:tag name="KSO_WM_UNIT_INDEX" val="1"/>
  <p:tag name="KSO_WM_UNIT_ID" val="custom160167_1*a*1"/>
  <p:tag name="KSO_WM_UNIT_CLEAR" val="1"/>
  <p:tag name="KSO_WM_UNIT_LAYERLEVEL" val="1"/>
  <p:tag name="KSO_WM_UNIT_VALUE" val="3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.xml><?xml version="1.0" encoding="utf-8"?>
<p:tagLst xmlns:p="http://schemas.openxmlformats.org/presentationml/2006/main">
  <p:tag name="KSO_WM_TEMPLATE_THUMBS_INDEX" val="1、4、5、8、12、16、20、25、26、27"/>
  <p:tag name="KSO_WM_TEMPLATE_CATEGORY" val="custom"/>
  <p:tag name="KSO_WM_TEMPLATE_INDEX" val="160167"/>
  <p:tag name="KSO_WM_TAG_VERSION" val="1.0"/>
  <p:tag name="KSO_WM_SLIDE_ID" val="custom16016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ags/tag80.xml><?xml version="1.0" encoding="utf-8"?>
<p:tagLst xmlns:p="http://schemas.openxmlformats.org/presentationml/2006/main">
  <p:tag name="KSO_WM_DOC_GUID" val="{dbccbe51-6890-4482-a710-4ddf32c33d82}"/>
  <p:tag name="KSO_WPP_MARK_KEY" val="d324d08d-06ff-4cad-a80c-d657a21596af"/>
  <p:tag name="COMMONDATA" val="eyJoZGlkIjoiOTJlOGE3N2UxNTc0MmVjZTcyMjcxM2JiNzQwYmMxODMifQ=="/>
  <p:tag name="commondata" val="eyJoZGlkIjoiMTAzZGVhODBhNzYxOGFjYTAwNTk1MzUwMWEzZjY3MWEifQ==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167"/>
</p:tagLst>
</file>

<file path=ppt/theme/theme1.xml><?xml version="1.0" encoding="utf-8"?>
<a:theme xmlns:a="http://schemas.openxmlformats.org/drawingml/2006/main" name="自定义设计方案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8EAD"/>
      </a:accent1>
      <a:accent2>
        <a:srgbClr val="F3C7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2868</Words>
  <Application>WPS 演示</Application>
  <PresentationFormat>全屏显示(4:3)</PresentationFormat>
  <Paragraphs>253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Calibri</vt:lpstr>
      <vt:lpstr>华文楷体</vt:lpstr>
      <vt:lpstr>Microsoft Sans Serif</vt:lpstr>
      <vt:lpstr>黑体</vt:lpstr>
      <vt:lpstr>微软雅黑</vt:lpstr>
      <vt:lpstr>Arial Unicode MS</vt:lpstr>
      <vt:lpstr>Times New Roman</vt:lpstr>
      <vt:lpstr>自定义设计方案</vt:lpstr>
      <vt:lpstr>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冰仔</cp:lastModifiedBy>
  <cp:revision>462</cp:revision>
  <dcterms:created xsi:type="dcterms:W3CDTF">2015-06-04T13:02:00Z</dcterms:created>
  <dcterms:modified xsi:type="dcterms:W3CDTF">2024-05-23T06:59:20Z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F684B7E5FC0B46808AED10A1A7F2F41C_12</vt:lpwstr>
  </property>
</Properties>
</file>