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384" r:id="rId3"/>
    <p:sldId id="597" r:id="rId5"/>
    <p:sldId id="601" r:id="rId6"/>
    <p:sldId id="602" r:id="rId7"/>
    <p:sldId id="660" r:id="rId8"/>
    <p:sldId id="603" r:id="rId9"/>
    <p:sldId id="607" r:id="rId10"/>
    <p:sldId id="620" r:id="rId11"/>
    <p:sldId id="621" r:id="rId12"/>
    <p:sldId id="622" r:id="rId13"/>
    <p:sldId id="702" r:id="rId14"/>
    <p:sldId id="703" r:id="rId15"/>
    <p:sldId id="704" r:id="rId16"/>
    <p:sldId id="623" r:id="rId17"/>
    <p:sldId id="649" r:id="rId18"/>
    <p:sldId id="608" r:id="rId19"/>
    <p:sldId id="841" r:id="rId20"/>
    <p:sldId id="625" r:id="rId21"/>
    <p:sldId id="611" r:id="rId22"/>
    <p:sldId id="626" r:id="rId23"/>
    <p:sldId id="627" r:id="rId24"/>
    <p:sldId id="628" r:id="rId25"/>
    <p:sldId id="650" r:id="rId26"/>
    <p:sldId id="842" r:id="rId27"/>
    <p:sldId id="629" r:id="rId28"/>
    <p:sldId id="612" r:id="rId29"/>
    <p:sldId id="705" r:id="rId3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华文楷体" panose="02010600040101010101" charset="-122"/>
      <p:regular r:id="rId38"/>
    </p:embeddedFont>
    <p:embeddedFont>
      <p:font typeface="Microsoft Sans Serif" panose="020B0604020202020204" pitchFamily="34" charset="0"/>
      <p:regular r:id="rId39"/>
    </p:embeddedFont>
    <p:embeddedFont>
      <p:font typeface="黑体" panose="02010609060101010101" charset="-122"/>
      <p:regular r:id="rId40"/>
    </p:embeddedFont>
  </p:embeddedFontLst>
  <p:custDataLst>
    <p:tags r:id="rId41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C8EAD"/>
    <a:srgbClr val="FFC000"/>
    <a:srgbClr val="FFFFFF"/>
    <a:srgbClr val="333333"/>
    <a:srgbClr val="FFBF2B"/>
    <a:srgbClr val="F3C712"/>
    <a:srgbClr val="5E3824"/>
    <a:srgbClr val="29354B"/>
    <a:srgbClr val="A7BA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6" autoAdjust="0"/>
    <p:restoredTop sz="92468" autoAdjust="0"/>
  </p:normalViewPr>
  <p:slideViewPr>
    <p:cSldViewPr snapToGrid="0" showGuides="1">
      <p:cViewPr varScale="1">
        <p:scale>
          <a:sx n="96" d="100"/>
          <a:sy n="96" d="100"/>
        </p:scale>
        <p:origin x="-102" y="-156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gs" Target="tags/tag153.xml"/><Relationship Id="rId40" Type="http://schemas.openxmlformats.org/officeDocument/2006/relationships/font" Target="fonts/font7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B54347A6-376E-408F-81EC-9B1C24CEBE40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206E784-ABA1-423B-83F5-5F35CB3BC821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06E784-ABA1-423B-83F5-5F35CB3BC8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686050" y="1858963"/>
            <a:ext cx="5314950" cy="19777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 dirty="0" smtClean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653394" y="3836759"/>
            <a:ext cx="531495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298294"/>
            <a:ext cx="20574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F80E37B-9903-4420-8A41-4A9C62F22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298294"/>
            <a:ext cx="30861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298294"/>
            <a:ext cx="20574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9BD3ED-411E-4FFB-A5AE-613AE2B85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7F80E37B-9903-4420-8A41-4A9C62F22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79BD3ED-411E-4FFB-A5AE-613AE2B852F3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9100" y="363600"/>
            <a:ext cx="7886700" cy="581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30505" indent="-230505">
              <a:buFont typeface="Arial" panose="020B0604020202020204" pitchFamily="34" charset="0"/>
              <a:buChar char="•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zh-CN" altLang="en-US" sz="2400" dirty="0" smtClean="0"/>
              <a:t>单击此处编辑文本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第二级</a:t>
            </a:r>
            <a:endParaRPr lang="zh-CN" altLang="en-US" sz="2000" dirty="0" smtClean="0"/>
          </a:p>
          <a:p>
            <a:pPr lvl="2"/>
            <a:r>
              <a:rPr lang="zh-CN" altLang="en-US" sz="1800" dirty="0" smtClean="0"/>
              <a:t>第三级</a:t>
            </a:r>
            <a:endParaRPr lang="zh-CN" altLang="en-US" sz="1800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E37B-9903-4420-8A41-4A9C62F22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BD3ED-411E-4FFB-A5AE-613AE2B85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84656" y="121429"/>
            <a:ext cx="8974689" cy="6615142"/>
            <a:chOff x="112874" y="121429"/>
            <a:chExt cx="11966252" cy="6615142"/>
          </a:xfrm>
        </p:grpSpPr>
        <p:grpSp>
          <p:nvGrpSpPr>
            <p:cNvPr id="22" name="组合 21"/>
            <p:cNvGrpSpPr/>
            <p:nvPr/>
          </p:nvGrpSpPr>
          <p:grpSpPr>
            <a:xfrm>
              <a:off x="112874" y="121429"/>
              <a:ext cx="11966252" cy="6615142"/>
              <a:chOff x="112874" y="121429"/>
              <a:chExt cx="11966252" cy="6615142"/>
            </a:xfrm>
          </p:grpSpPr>
          <p:sp>
            <p:nvSpPr>
              <p:cNvPr id="7" name="Rectangle 1@|1FFC:855309|FBC:16777215|LFC:16777215|LBC:16777215"/>
              <p:cNvSpPr/>
              <p:nvPr/>
            </p:nvSpPr>
            <p:spPr>
              <a:xfrm>
                <a:off x="11942500" y="5073814"/>
                <a:ext cx="135537" cy="9399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248413" y="256032"/>
                <a:ext cx="11695176" cy="634593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Rectangle 8@|1FFC:855309|FBC:16777215|LFC:16777215|LBC:16777215"/>
              <p:cNvSpPr/>
              <p:nvPr/>
            </p:nvSpPr>
            <p:spPr>
              <a:xfrm>
                <a:off x="2260060" y="121429"/>
                <a:ext cx="523253" cy="13837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Rectangle 10@|1FFC:855309|FBC:16777215|LFC:16777215|LBC:16777215"/>
              <p:cNvSpPr/>
              <p:nvPr/>
            </p:nvSpPr>
            <p:spPr>
              <a:xfrm rot="5400000">
                <a:off x="-78925" y="1198181"/>
                <a:ext cx="515733" cy="13213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Right Triangle 4@|1FFC:15330798|FBC:16777215|LFC:16777215|LBC:16777215"/>
              <p:cNvSpPr/>
              <p:nvPr/>
            </p:nvSpPr>
            <p:spPr>
              <a:xfrm rot="10800000" flipH="1">
                <a:off x="112875" y="121429"/>
                <a:ext cx="2670438" cy="1392545"/>
              </a:xfrm>
              <a:prstGeom prst="rt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Rectangle 9@|1FFC:855309|FBC:16777215|LFC:16777215|LBC:16777215"/>
              <p:cNvSpPr/>
              <p:nvPr/>
            </p:nvSpPr>
            <p:spPr>
              <a:xfrm>
                <a:off x="9346691" y="6600082"/>
                <a:ext cx="261626" cy="13648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Right Triangle 7@|1FFC:15330798|FBC:16777215|LFC:16777215|LBC:16777215"/>
              <p:cNvSpPr/>
              <p:nvPr/>
            </p:nvSpPr>
            <p:spPr>
              <a:xfrm flipH="1">
                <a:off x="9346691" y="5072363"/>
                <a:ext cx="2732435" cy="1664208"/>
              </a:xfrm>
              <a:prstGeom prst="rt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32@|5FFC:16777215|FBC:16777215|LFC:16777215|LBC:16777215"/>
              <p:cNvSpPr>
                <a:spLocks noEditPoints="1"/>
              </p:cNvSpPr>
              <p:nvPr/>
            </p:nvSpPr>
            <p:spPr bwMode="auto">
              <a:xfrm>
                <a:off x="4878745" y="1592153"/>
                <a:ext cx="2434509" cy="2435968"/>
              </a:xfrm>
              <a:custGeom>
                <a:avLst/>
                <a:gdLst>
                  <a:gd name="T0" fmla="*/ 352 w 704"/>
                  <a:gd name="T1" fmla="*/ 704 h 704"/>
                  <a:gd name="T2" fmla="*/ 0 w 704"/>
                  <a:gd name="T3" fmla="*/ 352 h 704"/>
                  <a:gd name="T4" fmla="*/ 352 w 704"/>
                  <a:gd name="T5" fmla="*/ 0 h 704"/>
                  <a:gd name="T6" fmla="*/ 704 w 704"/>
                  <a:gd name="T7" fmla="*/ 352 h 704"/>
                  <a:gd name="T8" fmla="*/ 352 w 704"/>
                  <a:gd name="T9" fmla="*/ 704 h 704"/>
                  <a:gd name="T10" fmla="*/ 352 w 704"/>
                  <a:gd name="T11" fmla="*/ 5 h 704"/>
                  <a:gd name="T12" fmla="*/ 5 w 704"/>
                  <a:gd name="T13" fmla="*/ 352 h 704"/>
                  <a:gd name="T14" fmla="*/ 352 w 704"/>
                  <a:gd name="T15" fmla="*/ 699 h 704"/>
                  <a:gd name="T16" fmla="*/ 699 w 704"/>
                  <a:gd name="T17" fmla="*/ 352 h 704"/>
                  <a:gd name="T18" fmla="*/ 352 w 704"/>
                  <a:gd name="T19" fmla="*/ 5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4" h="704">
                    <a:moveTo>
                      <a:pt x="352" y="704"/>
                    </a:moveTo>
                    <a:cubicBezTo>
                      <a:pt x="158" y="704"/>
                      <a:pt x="0" y="546"/>
                      <a:pt x="0" y="352"/>
                    </a:cubicBezTo>
                    <a:cubicBezTo>
                      <a:pt x="0" y="158"/>
                      <a:pt x="158" y="0"/>
                      <a:pt x="352" y="0"/>
                    </a:cubicBezTo>
                    <a:cubicBezTo>
                      <a:pt x="546" y="0"/>
                      <a:pt x="704" y="158"/>
                      <a:pt x="704" y="352"/>
                    </a:cubicBezTo>
                    <a:cubicBezTo>
                      <a:pt x="704" y="546"/>
                      <a:pt x="546" y="704"/>
                      <a:pt x="352" y="704"/>
                    </a:cubicBezTo>
                    <a:moveTo>
                      <a:pt x="352" y="5"/>
                    </a:moveTo>
                    <a:cubicBezTo>
                      <a:pt x="161" y="5"/>
                      <a:pt x="5" y="161"/>
                      <a:pt x="5" y="352"/>
                    </a:cubicBezTo>
                    <a:cubicBezTo>
                      <a:pt x="5" y="543"/>
                      <a:pt x="161" y="699"/>
                      <a:pt x="352" y="699"/>
                    </a:cubicBezTo>
                    <a:cubicBezTo>
                      <a:pt x="543" y="699"/>
                      <a:pt x="699" y="543"/>
                      <a:pt x="699" y="352"/>
                    </a:cubicBezTo>
                    <a:cubicBezTo>
                      <a:pt x="699" y="161"/>
                      <a:pt x="543" y="5"/>
                      <a:pt x="352" y="5"/>
                    </a:cubicBezTo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algn="l" defTabSz="914400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Freeform 33@|5FFC:16777215|FBC:16777215|LFC:16777215|LBC:16777215"/>
              <p:cNvSpPr/>
              <p:nvPr/>
            </p:nvSpPr>
            <p:spPr bwMode="auto">
              <a:xfrm>
                <a:off x="5050867" y="2032669"/>
                <a:ext cx="385087" cy="1460123"/>
              </a:xfrm>
              <a:custGeom>
                <a:avLst/>
                <a:gdLst>
                  <a:gd name="T0" fmla="*/ 111 w 111"/>
                  <a:gd name="T1" fmla="*/ 13 h 422"/>
                  <a:gd name="T2" fmla="*/ 102 w 111"/>
                  <a:gd name="T3" fmla="*/ 0 h 422"/>
                  <a:gd name="T4" fmla="*/ 0 w 111"/>
                  <a:gd name="T5" fmla="*/ 225 h 422"/>
                  <a:gd name="T6" fmla="*/ 74 w 111"/>
                  <a:gd name="T7" fmla="*/ 422 h 422"/>
                  <a:gd name="T8" fmla="*/ 86 w 111"/>
                  <a:gd name="T9" fmla="*/ 411 h 422"/>
                  <a:gd name="T10" fmla="*/ 16 w 111"/>
                  <a:gd name="T11" fmla="*/ 225 h 422"/>
                  <a:gd name="T12" fmla="*/ 111 w 111"/>
                  <a:gd name="T13" fmla="*/ 1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422">
                    <a:moveTo>
                      <a:pt x="111" y="13"/>
                    </a:moveTo>
                    <a:cubicBezTo>
                      <a:pt x="108" y="9"/>
                      <a:pt x="105" y="4"/>
                      <a:pt x="102" y="0"/>
                    </a:cubicBezTo>
                    <a:cubicBezTo>
                      <a:pt x="40" y="55"/>
                      <a:pt x="0" y="135"/>
                      <a:pt x="0" y="225"/>
                    </a:cubicBezTo>
                    <a:cubicBezTo>
                      <a:pt x="0" y="300"/>
                      <a:pt x="28" y="369"/>
                      <a:pt x="74" y="422"/>
                    </a:cubicBezTo>
                    <a:cubicBezTo>
                      <a:pt x="78" y="419"/>
                      <a:pt x="82" y="415"/>
                      <a:pt x="86" y="411"/>
                    </a:cubicBezTo>
                    <a:cubicBezTo>
                      <a:pt x="43" y="361"/>
                      <a:pt x="16" y="296"/>
                      <a:pt x="16" y="225"/>
                    </a:cubicBezTo>
                    <a:cubicBezTo>
                      <a:pt x="16" y="141"/>
                      <a:pt x="53" y="65"/>
                      <a:pt x="111" y="1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algn="l" defTabSz="914400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Freeform 34@|5FFC:16777215|FBC:16777215|LFC:16777215|LBC:16777215"/>
              <p:cNvSpPr/>
              <p:nvPr/>
            </p:nvSpPr>
            <p:spPr bwMode="auto">
              <a:xfrm>
                <a:off x="6798346" y="2083723"/>
                <a:ext cx="342785" cy="1435325"/>
              </a:xfrm>
              <a:custGeom>
                <a:avLst/>
                <a:gdLst>
                  <a:gd name="T0" fmla="*/ 13 w 99"/>
                  <a:gd name="T1" fmla="*/ 0 h 415"/>
                  <a:gd name="T2" fmla="*/ 0 w 99"/>
                  <a:gd name="T3" fmla="*/ 9 h 415"/>
                  <a:gd name="T4" fmla="*/ 83 w 99"/>
                  <a:gd name="T5" fmla="*/ 210 h 415"/>
                  <a:gd name="T6" fmla="*/ 5 w 99"/>
                  <a:gd name="T7" fmla="*/ 405 h 415"/>
                  <a:gd name="T8" fmla="*/ 17 w 99"/>
                  <a:gd name="T9" fmla="*/ 414 h 415"/>
                  <a:gd name="T10" fmla="*/ 18 w 99"/>
                  <a:gd name="T11" fmla="*/ 415 h 415"/>
                  <a:gd name="T12" fmla="*/ 99 w 99"/>
                  <a:gd name="T13" fmla="*/ 210 h 415"/>
                  <a:gd name="T14" fmla="*/ 13 w 99"/>
                  <a:gd name="T15" fmla="*/ 0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9" h="415">
                    <a:moveTo>
                      <a:pt x="13" y="0"/>
                    </a:moveTo>
                    <a:cubicBezTo>
                      <a:pt x="9" y="3"/>
                      <a:pt x="4" y="6"/>
                      <a:pt x="0" y="9"/>
                    </a:cubicBezTo>
                    <a:cubicBezTo>
                      <a:pt x="51" y="61"/>
                      <a:pt x="83" y="132"/>
                      <a:pt x="83" y="210"/>
                    </a:cubicBezTo>
                    <a:cubicBezTo>
                      <a:pt x="83" y="285"/>
                      <a:pt x="53" y="354"/>
                      <a:pt x="5" y="405"/>
                    </a:cubicBezTo>
                    <a:cubicBezTo>
                      <a:pt x="10" y="407"/>
                      <a:pt x="13" y="411"/>
                      <a:pt x="17" y="414"/>
                    </a:cubicBezTo>
                    <a:cubicBezTo>
                      <a:pt x="17" y="414"/>
                      <a:pt x="18" y="415"/>
                      <a:pt x="18" y="415"/>
                    </a:cubicBezTo>
                    <a:cubicBezTo>
                      <a:pt x="68" y="361"/>
                      <a:pt x="99" y="289"/>
                      <a:pt x="99" y="210"/>
                    </a:cubicBezTo>
                    <a:cubicBezTo>
                      <a:pt x="99" y="128"/>
                      <a:pt x="66" y="54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algn="l" defTabSz="914400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Freeform 66@|5FFC:2373726|FBC:16777215|LFC:0|LBC:16777215"/>
              <p:cNvSpPr/>
              <p:nvPr/>
            </p:nvSpPr>
            <p:spPr bwMode="auto">
              <a:xfrm>
                <a:off x="5791868" y="3160217"/>
                <a:ext cx="608262" cy="511991"/>
              </a:xfrm>
              <a:custGeom>
                <a:avLst/>
                <a:gdLst>
                  <a:gd name="T0" fmla="*/ 176 w 176"/>
                  <a:gd name="T1" fmla="*/ 118 h 148"/>
                  <a:gd name="T2" fmla="*/ 117 w 176"/>
                  <a:gd name="T3" fmla="*/ 148 h 148"/>
                  <a:gd name="T4" fmla="*/ 61 w 176"/>
                  <a:gd name="T5" fmla="*/ 148 h 148"/>
                  <a:gd name="T6" fmla="*/ 0 w 176"/>
                  <a:gd name="T7" fmla="*/ 118 h 148"/>
                  <a:gd name="T8" fmla="*/ 0 w 176"/>
                  <a:gd name="T9" fmla="*/ 12 h 148"/>
                  <a:gd name="T10" fmla="*/ 14 w 176"/>
                  <a:gd name="T11" fmla="*/ 0 h 148"/>
                  <a:gd name="T12" fmla="*/ 162 w 176"/>
                  <a:gd name="T13" fmla="*/ 0 h 148"/>
                  <a:gd name="T14" fmla="*/ 176 w 176"/>
                  <a:gd name="T15" fmla="*/ 12 h 148"/>
                  <a:gd name="T16" fmla="*/ 176 w 176"/>
                  <a:gd name="T17" fmla="*/ 11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48">
                    <a:moveTo>
                      <a:pt x="176" y="118"/>
                    </a:moveTo>
                    <a:cubicBezTo>
                      <a:pt x="176" y="136"/>
                      <a:pt x="124" y="148"/>
                      <a:pt x="117" y="148"/>
                    </a:cubicBezTo>
                    <a:cubicBezTo>
                      <a:pt x="61" y="148"/>
                      <a:pt x="61" y="148"/>
                      <a:pt x="61" y="148"/>
                    </a:cubicBezTo>
                    <a:cubicBezTo>
                      <a:pt x="53" y="148"/>
                      <a:pt x="3" y="138"/>
                      <a:pt x="0" y="11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4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70" y="0"/>
                      <a:pt x="176" y="5"/>
                      <a:pt x="176" y="12"/>
                    </a:cubicBezTo>
                    <a:lnTo>
                      <a:pt x="176" y="11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algn="l" defTabSz="914400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Freeform 68@|5FFC:991808|FBC:16777215|LFC:0|LBC:16777215"/>
              <p:cNvSpPr/>
              <p:nvPr/>
            </p:nvSpPr>
            <p:spPr bwMode="auto">
              <a:xfrm>
                <a:off x="5729145" y="3198142"/>
                <a:ext cx="733707" cy="169205"/>
              </a:xfrm>
              <a:custGeom>
                <a:avLst/>
                <a:gdLst>
                  <a:gd name="T0" fmla="*/ 201 w 212"/>
                  <a:gd name="T1" fmla="*/ 29 h 49"/>
                  <a:gd name="T2" fmla="*/ 15 w 212"/>
                  <a:gd name="T3" fmla="*/ 1 h 49"/>
                  <a:gd name="T4" fmla="*/ 1 w 212"/>
                  <a:gd name="T5" fmla="*/ 9 h 49"/>
                  <a:gd name="T6" fmla="*/ 11 w 212"/>
                  <a:gd name="T7" fmla="*/ 20 h 49"/>
                  <a:gd name="T8" fmla="*/ 197 w 212"/>
                  <a:gd name="T9" fmla="*/ 48 h 49"/>
                  <a:gd name="T10" fmla="*/ 211 w 212"/>
                  <a:gd name="T11" fmla="*/ 40 h 49"/>
                  <a:gd name="T12" fmla="*/ 201 w 212"/>
                  <a:gd name="T13" fmla="*/ 2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2" h="49">
                    <a:moveTo>
                      <a:pt x="201" y="29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9" y="0"/>
                      <a:pt x="3" y="3"/>
                      <a:pt x="1" y="9"/>
                    </a:cubicBezTo>
                    <a:cubicBezTo>
                      <a:pt x="0" y="14"/>
                      <a:pt x="5" y="19"/>
                      <a:pt x="11" y="20"/>
                    </a:cubicBezTo>
                    <a:cubicBezTo>
                      <a:pt x="197" y="48"/>
                      <a:pt x="197" y="48"/>
                      <a:pt x="197" y="48"/>
                    </a:cubicBezTo>
                    <a:cubicBezTo>
                      <a:pt x="203" y="49"/>
                      <a:pt x="209" y="46"/>
                      <a:pt x="211" y="40"/>
                    </a:cubicBezTo>
                    <a:cubicBezTo>
                      <a:pt x="212" y="35"/>
                      <a:pt x="207" y="30"/>
                      <a:pt x="201" y="29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algn="l" defTabSz="914400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69@|5FFC:991808|FBC:16777215|LFC:0|LBC:16777215"/>
              <p:cNvSpPr/>
              <p:nvPr/>
            </p:nvSpPr>
            <p:spPr bwMode="auto">
              <a:xfrm>
                <a:off x="5804996" y="3160217"/>
                <a:ext cx="657857" cy="103566"/>
              </a:xfrm>
              <a:custGeom>
                <a:avLst/>
                <a:gdLst>
                  <a:gd name="T0" fmla="*/ 189 w 190"/>
                  <a:gd name="T1" fmla="*/ 21 h 30"/>
                  <a:gd name="T2" fmla="*/ 179 w 190"/>
                  <a:gd name="T3" fmla="*/ 10 h 30"/>
                  <a:gd name="T4" fmla="*/ 112 w 190"/>
                  <a:gd name="T5" fmla="*/ 0 h 30"/>
                  <a:gd name="T6" fmla="*/ 6 w 190"/>
                  <a:gd name="T7" fmla="*/ 0 h 30"/>
                  <a:gd name="T8" fmla="*/ 0 w 190"/>
                  <a:gd name="T9" fmla="*/ 2 h 30"/>
                  <a:gd name="T10" fmla="*/ 175 w 190"/>
                  <a:gd name="T11" fmla="*/ 29 h 30"/>
                  <a:gd name="T12" fmla="*/ 189 w 190"/>
                  <a:gd name="T13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0" h="30">
                    <a:moveTo>
                      <a:pt x="189" y="21"/>
                    </a:moveTo>
                    <a:cubicBezTo>
                      <a:pt x="190" y="16"/>
                      <a:pt x="185" y="11"/>
                      <a:pt x="179" y="1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75" y="29"/>
                      <a:pt x="175" y="29"/>
                      <a:pt x="175" y="29"/>
                    </a:cubicBezTo>
                    <a:cubicBezTo>
                      <a:pt x="181" y="30"/>
                      <a:pt x="187" y="26"/>
                      <a:pt x="189" y="21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algn="l" defTabSz="914400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70@|5FFC:991808|FBC:16777215|LFC:0|LBC:16777215"/>
              <p:cNvSpPr/>
              <p:nvPr/>
            </p:nvSpPr>
            <p:spPr bwMode="auto">
              <a:xfrm>
                <a:off x="5729145" y="3291496"/>
                <a:ext cx="733707" cy="173581"/>
              </a:xfrm>
              <a:custGeom>
                <a:avLst/>
                <a:gdLst>
                  <a:gd name="T0" fmla="*/ 201 w 212"/>
                  <a:gd name="T1" fmla="*/ 29 h 50"/>
                  <a:gd name="T2" fmla="*/ 15 w 212"/>
                  <a:gd name="T3" fmla="*/ 1 h 50"/>
                  <a:gd name="T4" fmla="*/ 1 w 212"/>
                  <a:gd name="T5" fmla="*/ 9 h 50"/>
                  <a:gd name="T6" fmla="*/ 11 w 212"/>
                  <a:gd name="T7" fmla="*/ 21 h 50"/>
                  <a:gd name="T8" fmla="*/ 197 w 212"/>
                  <a:gd name="T9" fmla="*/ 49 h 50"/>
                  <a:gd name="T10" fmla="*/ 211 w 212"/>
                  <a:gd name="T11" fmla="*/ 41 h 50"/>
                  <a:gd name="T12" fmla="*/ 201 w 212"/>
                  <a:gd name="T13" fmla="*/ 2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2" h="50">
                    <a:moveTo>
                      <a:pt x="201" y="29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9" y="0"/>
                      <a:pt x="3" y="4"/>
                      <a:pt x="1" y="9"/>
                    </a:cubicBezTo>
                    <a:cubicBezTo>
                      <a:pt x="0" y="15"/>
                      <a:pt x="5" y="20"/>
                      <a:pt x="11" y="21"/>
                    </a:cubicBezTo>
                    <a:cubicBezTo>
                      <a:pt x="197" y="49"/>
                      <a:pt x="197" y="49"/>
                      <a:pt x="197" y="49"/>
                    </a:cubicBezTo>
                    <a:cubicBezTo>
                      <a:pt x="203" y="50"/>
                      <a:pt x="209" y="46"/>
                      <a:pt x="211" y="41"/>
                    </a:cubicBezTo>
                    <a:cubicBezTo>
                      <a:pt x="212" y="35"/>
                      <a:pt x="207" y="30"/>
                      <a:pt x="201" y="29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algn="l" defTabSz="914400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71@|5FFC:991808|FBC:16777215|LFC:0|LBC:16777215"/>
              <p:cNvSpPr/>
              <p:nvPr/>
            </p:nvSpPr>
            <p:spPr bwMode="auto">
              <a:xfrm>
                <a:off x="5729145" y="3387768"/>
                <a:ext cx="733707" cy="170664"/>
              </a:xfrm>
              <a:custGeom>
                <a:avLst/>
                <a:gdLst>
                  <a:gd name="T0" fmla="*/ 201 w 212"/>
                  <a:gd name="T1" fmla="*/ 29 h 49"/>
                  <a:gd name="T2" fmla="*/ 15 w 212"/>
                  <a:gd name="T3" fmla="*/ 1 h 49"/>
                  <a:gd name="T4" fmla="*/ 1 w 212"/>
                  <a:gd name="T5" fmla="*/ 9 h 49"/>
                  <a:gd name="T6" fmla="*/ 11 w 212"/>
                  <a:gd name="T7" fmla="*/ 20 h 49"/>
                  <a:gd name="T8" fmla="*/ 197 w 212"/>
                  <a:gd name="T9" fmla="*/ 48 h 49"/>
                  <a:gd name="T10" fmla="*/ 211 w 212"/>
                  <a:gd name="T11" fmla="*/ 40 h 49"/>
                  <a:gd name="T12" fmla="*/ 201 w 212"/>
                  <a:gd name="T13" fmla="*/ 2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2" h="49">
                    <a:moveTo>
                      <a:pt x="201" y="29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9" y="0"/>
                      <a:pt x="3" y="3"/>
                      <a:pt x="1" y="9"/>
                    </a:cubicBezTo>
                    <a:cubicBezTo>
                      <a:pt x="0" y="14"/>
                      <a:pt x="5" y="19"/>
                      <a:pt x="11" y="20"/>
                    </a:cubicBezTo>
                    <a:cubicBezTo>
                      <a:pt x="197" y="48"/>
                      <a:pt x="197" y="48"/>
                      <a:pt x="197" y="48"/>
                    </a:cubicBezTo>
                    <a:cubicBezTo>
                      <a:pt x="203" y="49"/>
                      <a:pt x="209" y="45"/>
                      <a:pt x="211" y="40"/>
                    </a:cubicBezTo>
                    <a:cubicBezTo>
                      <a:pt x="212" y="35"/>
                      <a:pt x="207" y="30"/>
                      <a:pt x="201" y="29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algn="l" defTabSz="914400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任意多边形 22"/>
            <p:cNvSpPr/>
            <p:nvPr/>
          </p:nvSpPr>
          <p:spPr bwMode="auto">
            <a:xfrm>
              <a:off x="5193816" y="1720515"/>
              <a:ext cx="1805825" cy="1805825"/>
            </a:xfrm>
            <a:custGeom>
              <a:avLst/>
              <a:gdLst>
                <a:gd name="connsiteX0" fmla="*/ 902184 w 1805825"/>
                <a:gd name="connsiteY0" fmla="*/ 0 h 1805825"/>
                <a:gd name="connsiteX1" fmla="*/ 918958 w 1805825"/>
                <a:gd name="connsiteY1" fmla="*/ 20757 h 1805825"/>
                <a:gd name="connsiteX2" fmla="*/ 918958 w 1805825"/>
                <a:gd name="connsiteY2" fmla="*/ 181360 h 1805825"/>
                <a:gd name="connsiteX3" fmla="*/ 918958 w 1805825"/>
                <a:gd name="connsiteY3" fmla="*/ 291967 h 1805825"/>
                <a:gd name="connsiteX4" fmla="*/ 1025504 w 1805825"/>
                <a:gd name="connsiteY4" fmla="*/ 302721 h 1805825"/>
                <a:gd name="connsiteX5" fmla="*/ 1107420 w 1805825"/>
                <a:gd name="connsiteY5" fmla="*/ 328179 h 1805825"/>
                <a:gd name="connsiteX6" fmla="*/ 1120835 w 1805825"/>
                <a:gd name="connsiteY6" fmla="*/ 293949 h 1805825"/>
                <a:gd name="connsiteX7" fmla="*/ 1168298 w 1805825"/>
                <a:gd name="connsiteY7" fmla="*/ 172834 h 1805825"/>
                <a:gd name="connsiteX8" fmla="*/ 1177802 w 1805825"/>
                <a:gd name="connsiteY8" fmla="*/ 162454 h 1805825"/>
                <a:gd name="connsiteX9" fmla="*/ 1192490 w 1805825"/>
                <a:gd name="connsiteY9" fmla="*/ 162454 h 1805825"/>
                <a:gd name="connsiteX10" fmla="*/ 1202858 w 1805825"/>
                <a:gd name="connsiteY10" fmla="*/ 186675 h 1805825"/>
                <a:gd name="connsiteX11" fmla="*/ 1142861 w 1805825"/>
                <a:gd name="connsiteY11" fmla="*/ 339774 h 1805825"/>
                <a:gd name="connsiteX12" fmla="*/ 1244307 w 1805825"/>
                <a:gd name="connsiteY12" fmla="*/ 394903 h 1805825"/>
                <a:gd name="connsiteX13" fmla="*/ 1320444 w 1805825"/>
                <a:gd name="connsiteY13" fmla="*/ 460916 h 1805825"/>
                <a:gd name="connsiteX14" fmla="*/ 1358782 w 1805825"/>
                <a:gd name="connsiteY14" fmla="*/ 422621 h 1805825"/>
                <a:gd name="connsiteX15" fmla="*/ 1515021 w 1805825"/>
                <a:gd name="connsiteY15" fmla="*/ 266559 h 1805825"/>
                <a:gd name="connsiteX16" fmla="*/ 1539257 w 1805825"/>
                <a:gd name="connsiteY16" fmla="*/ 266559 h 1805825"/>
                <a:gd name="connsiteX17" fmla="*/ 1539257 w 1805825"/>
                <a:gd name="connsiteY17" fmla="*/ 290768 h 1805825"/>
                <a:gd name="connsiteX18" fmla="*/ 1346393 w 1805825"/>
                <a:gd name="connsiteY18" fmla="*/ 483414 h 1805825"/>
                <a:gd name="connsiteX19" fmla="*/ 1355129 w 1805825"/>
                <a:gd name="connsiteY19" fmla="*/ 490989 h 1805825"/>
                <a:gd name="connsiteX20" fmla="*/ 1421634 w 1805825"/>
                <a:gd name="connsiteY20" fmla="*/ 578947 h 1805825"/>
                <a:gd name="connsiteX21" fmla="*/ 1453106 w 1805825"/>
                <a:gd name="connsiteY21" fmla="*/ 641450 h 1805825"/>
                <a:gd name="connsiteX22" fmla="*/ 1488217 w 1805825"/>
                <a:gd name="connsiteY22" fmla="*/ 626067 h 1805825"/>
                <a:gd name="connsiteX23" fmla="*/ 1607502 w 1805825"/>
                <a:gd name="connsiteY23" fmla="*/ 573805 h 1805825"/>
                <a:gd name="connsiteX24" fmla="*/ 1631704 w 1805825"/>
                <a:gd name="connsiteY24" fmla="*/ 584207 h 1805825"/>
                <a:gd name="connsiteX25" fmla="*/ 1621331 w 1805825"/>
                <a:gd name="connsiteY25" fmla="*/ 608477 h 1805825"/>
                <a:gd name="connsiteX26" fmla="*/ 1491917 w 1805825"/>
                <a:gd name="connsiteY26" fmla="*/ 665177 h 1805825"/>
                <a:gd name="connsiteX27" fmla="*/ 1469909 w 1805825"/>
                <a:gd name="connsiteY27" fmla="*/ 674819 h 1805825"/>
                <a:gd name="connsiteX28" fmla="*/ 1471648 w 1805825"/>
                <a:gd name="connsiteY28" fmla="*/ 678274 h 1805825"/>
                <a:gd name="connsiteX29" fmla="*/ 1503143 w 1805825"/>
                <a:gd name="connsiteY29" fmla="*/ 786939 h 1805825"/>
                <a:gd name="connsiteX30" fmla="*/ 1512440 w 1805825"/>
                <a:gd name="connsiteY30" fmla="*/ 885410 h 1805825"/>
                <a:gd name="connsiteX31" fmla="*/ 1564097 w 1805825"/>
                <a:gd name="connsiteY31" fmla="*/ 885410 h 1805825"/>
                <a:gd name="connsiteX32" fmla="*/ 1785069 w 1805825"/>
                <a:gd name="connsiteY32" fmla="*/ 885410 h 1805825"/>
                <a:gd name="connsiteX33" fmla="*/ 1805825 w 1805825"/>
                <a:gd name="connsiteY33" fmla="*/ 902914 h 1805825"/>
                <a:gd name="connsiteX34" fmla="*/ 1785069 w 1805825"/>
                <a:gd name="connsiteY34" fmla="*/ 920418 h 1805825"/>
                <a:gd name="connsiteX35" fmla="*/ 1624465 w 1805825"/>
                <a:gd name="connsiteY35" fmla="*/ 920418 h 1805825"/>
                <a:gd name="connsiteX36" fmla="*/ 1512330 w 1805825"/>
                <a:gd name="connsiteY36" fmla="*/ 920418 h 1805825"/>
                <a:gd name="connsiteX37" fmla="*/ 1501660 w 1805825"/>
                <a:gd name="connsiteY37" fmla="*/ 1026381 h 1805825"/>
                <a:gd name="connsiteX38" fmla="*/ 1477041 w 1805825"/>
                <a:gd name="connsiteY38" fmla="*/ 1109374 h 1805825"/>
                <a:gd name="connsiteX39" fmla="*/ 1510549 w 1805825"/>
                <a:gd name="connsiteY39" fmla="*/ 1122562 h 1805825"/>
                <a:gd name="connsiteX40" fmla="*/ 1631545 w 1805825"/>
                <a:gd name="connsiteY40" fmla="*/ 1170182 h 1805825"/>
                <a:gd name="connsiteX41" fmla="*/ 1641915 w 1805825"/>
                <a:gd name="connsiteY41" fmla="*/ 1194454 h 1805825"/>
                <a:gd name="connsiteX42" fmla="*/ 1624632 w 1805825"/>
                <a:gd name="connsiteY42" fmla="*/ 1204856 h 1805825"/>
                <a:gd name="connsiteX43" fmla="*/ 1617719 w 1805825"/>
                <a:gd name="connsiteY43" fmla="*/ 1204856 h 1805825"/>
                <a:gd name="connsiteX44" fmla="*/ 1463425 w 1805825"/>
                <a:gd name="connsiteY44" fmla="*/ 1144131 h 1805825"/>
                <a:gd name="connsiteX45" fmla="*/ 1425504 w 1805825"/>
                <a:gd name="connsiteY45" fmla="*/ 1220589 h 1805825"/>
                <a:gd name="connsiteX46" fmla="*/ 1345412 w 1805825"/>
                <a:gd name="connsiteY46" fmla="*/ 1321431 h 1805825"/>
                <a:gd name="connsiteX47" fmla="*/ 1383018 w 1805825"/>
                <a:gd name="connsiteY47" fmla="*/ 1358995 h 1805825"/>
                <a:gd name="connsiteX48" fmla="*/ 1539257 w 1805825"/>
                <a:gd name="connsiteY48" fmla="*/ 1515057 h 1805825"/>
                <a:gd name="connsiteX49" fmla="*/ 1539257 w 1805825"/>
                <a:gd name="connsiteY49" fmla="*/ 1539266 h 1805825"/>
                <a:gd name="connsiteX50" fmla="*/ 1528870 w 1805825"/>
                <a:gd name="connsiteY50" fmla="*/ 1546183 h 1805825"/>
                <a:gd name="connsiteX51" fmla="*/ 1515021 w 1805825"/>
                <a:gd name="connsiteY51" fmla="*/ 1539266 h 1805825"/>
                <a:gd name="connsiteX52" fmla="*/ 1322757 w 1805825"/>
                <a:gd name="connsiteY52" fmla="*/ 1347219 h 1805825"/>
                <a:gd name="connsiteX53" fmla="*/ 1271237 w 1805825"/>
                <a:gd name="connsiteY53" fmla="*/ 1391629 h 1805825"/>
                <a:gd name="connsiteX54" fmla="*/ 1189783 w 1805825"/>
                <a:gd name="connsiteY54" fmla="*/ 1443806 h 1805825"/>
                <a:gd name="connsiteX55" fmla="*/ 1163327 w 1805825"/>
                <a:gd name="connsiteY55" fmla="*/ 1455311 h 1805825"/>
                <a:gd name="connsiteX56" fmla="*/ 1178467 w 1805825"/>
                <a:gd name="connsiteY56" fmla="*/ 1490020 h 1805825"/>
                <a:gd name="connsiteX57" fmla="*/ 1230571 w 1805825"/>
                <a:gd name="connsiteY57" fmla="*/ 1609468 h 1805825"/>
                <a:gd name="connsiteX58" fmla="*/ 1220201 w 1805825"/>
                <a:gd name="connsiteY58" fmla="*/ 1633703 h 1805825"/>
                <a:gd name="connsiteX59" fmla="*/ 1213288 w 1805825"/>
                <a:gd name="connsiteY59" fmla="*/ 1633703 h 1805825"/>
                <a:gd name="connsiteX60" fmla="*/ 1196004 w 1805825"/>
                <a:gd name="connsiteY60" fmla="*/ 1623317 h 1805825"/>
                <a:gd name="connsiteX61" fmla="*/ 1139476 w 1805825"/>
                <a:gd name="connsiteY61" fmla="*/ 1493726 h 1805825"/>
                <a:gd name="connsiteX62" fmla="*/ 1129194 w 1805825"/>
                <a:gd name="connsiteY62" fmla="*/ 1470156 h 1805825"/>
                <a:gd name="connsiteX63" fmla="*/ 1100217 w 1805825"/>
                <a:gd name="connsiteY63" fmla="*/ 1482758 h 1805825"/>
                <a:gd name="connsiteX64" fmla="*/ 1003898 w 1805825"/>
                <a:gd name="connsiteY64" fmla="*/ 1507127 h 1805825"/>
                <a:gd name="connsiteX65" fmla="*/ 918958 w 1805825"/>
                <a:gd name="connsiteY65" fmla="*/ 1514163 h 1805825"/>
                <a:gd name="connsiteX66" fmla="*/ 918958 w 1805825"/>
                <a:gd name="connsiteY66" fmla="*/ 1567557 h 1805825"/>
                <a:gd name="connsiteX67" fmla="*/ 918958 w 1805825"/>
                <a:gd name="connsiteY67" fmla="*/ 1788528 h 1805825"/>
                <a:gd name="connsiteX68" fmla="*/ 902184 w 1805825"/>
                <a:gd name="connsiteY68" fmla="*/ 1805825 h 1805825"/>
                <a:gd name="connsiteX69" fmla="*/ 885409 w 1805825"/>
                <a:gd name="connsiteY69" fmla="*/ 1788528 h 1805825"/>
                <a:gd name="connsiteX70" fmla="*/ 885409 w 1805825"/>
                <a:gd name="connsiteY70" fmla="*/ 1627925 h 1805825"/>
                <a:gd name="connsiteX71" fmla="*/ 885409 w 1805825"/>
                <a:gd name="connsiteY71" fmla="*/ 1513859 h 1805825"/>
                <a:gd name="connsiteX72" fmla="*/ 778862 w 1805825"/>
                <a:gd name="connsiteY72" fmla="*/ 1503105 h 1805825"/>
                <a:gd name="connsiteX73" fmla="*/ 696946 w 1805825"/>
                <a:gd name="connsiteY73" fmla="*/ 1477647 h 1805825"/>
                <a:gd name="connsiteX74" fmla="*/ 683532 w 1805825"/>
                <a:gd name="connsiteY74" fmla="*/ 1511876 h 1805825"/>
                <a:gd name="connsiteX75" fmla="*/ 636069 w 1805825"/>
                <a:gd name="connsiteY75" fmla="*/ 1632991 h 1805825"/>
                <a:gd name="connsiteX76" fmla="*/ 618788 w 1805825"/>
                <a:gd name="connsiteY76" fmla="*/ 1646831 h 1805825"/>
                <a:gd name="connsiteX77" fmla="*/ 611876 w 1805825"/>
                <a:gd name="connsiteY77" fmla="*/ 1643371 h 1805825"/>
                <a:gd name="connsiteX78" fmla="*/ 601508 w 1805825"/>
                <a:gd name="connsiteY78" fmla="*/ 1619150 h 1805825"/>
                <a:gd name="connsiteX79" fmla="*/ 661505 w 1805825"/>
                <a:gd name="connsiteY79" fmla="*/ 1466052 h 1805825"/>
                <a:gd name="connsiteX80" fmla="*/ 560059 w 1805825"/>
                <a:gd name="connsiteY80" fmla="*/ 1410923 h 1805825"/>
                <a:gd name="connsiteX81" fmla="*/ 483921 w 1805825"/>
                <a:gd name="connsiteY81" fmla="*/ 1344910 h 1805825"/>
                <a:gd name="connsiteX82" fmla="*/ 445584 w 1805825"/>
                <a:gd name="connsiteY82" fmla="*/ 1383204 h 1805825"/>
                <a:gd name="connsiteX83" fmla="*/ 289344 w 1805825"/>
                <a:gd name="connsiteY83" fmla="*/ 1539266 h 1805825"/>
                <a:gd name="connsiteX84" fmla="*/ 275495 w 1805825"/>
                <a:gd name="connsiteY84" fmla="*/ 1546183 h 1805825"/>
                <a:gd name="connsiteX85" fmla="*/ 265107 w 1805825"/>
                <a:gd name="connsiteY85" fmla="*/ 1539266 h 1805825"/>
                <a:gd name="connsiteX86" fmla="*/ 265107 w 1805825"/>
                <a:gd name="connsiteY86" fmla="*/ 1515057 h 1805825"/>
                <a:gd name="connsiteX87" fmla="*/ 457972 w 1805825"/>
                <a:gd name="connsiteY87" fmla="*/ 1322411 h 1805825"/>
                <a:gd name="connsiteX88" fmla="*/ 449237 w 1805825"/>
                <a:gd name="connsiteY88" fmla="*/ 1314838 h 1805825"/>
                <a:gd name="connsiteX89" fmla="*/ 382732 w 1805825"/>
                <a:gd name="connsiteY89" fmla="*/ 1226879 h 1805825"/>
                <a:gd name="connsiteX90" fmla="*/ 351487 w 1805825"/>
                <a:gd name="connsiteY90" fmla="*/ 1164827 h 1805825"/>
                <a:gd name="connsiteX91" fmla="*/ 316150 w 1805825"/>
                <a:gd name="connsiteY91" fmla="*/ 1180309 h 1805825"/>
                <a:gd name="connsiteX92" fmla="*/ 196864 w 1805825"/>
                <a:gd name="connsiteY92" fmla="*/ 1232571 h 1805825"/>
                <a:gd name="connsiteX93" fmla="*/ 189949 w 1805825"/>
                <a:gd name="connsiteY93" fmla="*/ 1232571 h 1805825"/>
                <a:gd name="connsiteX94" fmla="*/ 172662 w 1805825"/>
                <a:gd name="connsiteY94" fmla="*/ 1222170 h 1805825"/>
                <a:gd name="connsiteX95" fmla="*/ 183035 w 1805825"/>
                <a:gd name="connsiteY95" fmla="*/ 1197899 h 1805825"/>
                <a:gd name="connsiteX96" fmla="*/ 312449 w 1805825"/>
                <a:gd name="connsiteY96" fmla="*/ 1141200 h 1805825"/>
                <a:gd name="connsiteX97" fmla="*/ 334685 w 1805825"/>
                <a:gd name="connsiteY97" fmla="*/ 1131458 h 1805825"/>
                <a:gd name="connsiteX98" fmla="*/ 332718 w 1805825"/>
                <a:gd name="connsiteY98" fmla="*/ 1127553 h 1805825"/>
                <a:gd name="connsiteX99" fmla="*/ 301223 w 1805825"/>
                <a:gd name="connsiteY99" fmla="*/ 1018887 h 1805825"/>
                <a:gd name="connsiteX100" fmla="*/ 291927 w 1805825"/>
                <a:gd name="connsiteY100" fmla="*/ 920418 h 1805825"/>
                <a:gd name="connsiteX101" fmla="*/ 238269 w 1805825"/>
                <a:gd name="connsiteY101" fmla="*/ 920418 h 1805825"/>
                <a:gd name="connsiteX102" fmla="*/ 17297 w 1805825"/>
                <a:gd name="connsiteY102" fmla="*/ 920418 h 1805825"/>
                <a:gd name="connsiteX103" fmla="*/ 0 w 1805825"/>
                <a:gd name="connsiteY103" fmla="*/ 902914 h 1805825"/>
                <a:gd name="connsiteX104" fmla="*/ 17297 w 1805825"/>
                <a:gd name="connsiteY104" fmla="*/ 885410 h 1805825"/>
                <a:gd name="connsiteX105" fmla="*/ 177901 w 1805825"/>
                <a:gd name="connsiteY105" fmla="*/ 885410 h 1805825"/>
                <a:gd name="connsiteX106" fmla="*/ 292037 w 1805825"/>
                <a:gd name="connsiteY106" fmla="*/ 885410 h 1805825"/>
                <a:gd name="connsiteX107" fmla="*/ 302706 w 1805825"/>
                <a:gd name="connsiteY107" fmla="*/ 779445 h 1805825"/>
                <a:gd name="connsiteX108" fmla="*/ 327180 w 1805825"/>
                <a:gd name="connsiteY108" fmla="*/ 696944 h 1805825"/>
                <a:gd name="connsiteX109" fmla="*/ 293817 w 1805825"/>
                <a:gd name="connsiteY109" fmla="*/ 683814 h 1805825"/>
                <a:gd name="connsiteX110" fmla="*/ 172821 w 1805825"/>
                <a:gd name="connsiteY110" fmla="*/ 636194 h 1805825"/>
                <a:gd name="connsiteX111" fmla="*/ 162451 w 1805825"/>
                <a:gd name="connsiteY111" fmla="*/ 611922 h 1805825"/>
                <a:gd name="connsiteX112" fmla="*/ 186648 w 1805825"/>
                <a:gd name="connsiteY112" fmla="*/ 601520 h 1805825"/>
                <a:gd name="connsiteX113" fmla="*/ 340713 w 1805825"/>
                <a:gd name="connsiteY113" fmla="*/ 662155 h 1805825"/>
                <a:gd name="connsiteX114" fmla="*/ 378863 w 1805825"/>
                <a:gd name="connsiteY114" fmla="*/ 585238 h 1805825"/>
                <a:gd name="connsiteX115" fmla="*/ 458955 w 1805825"/>
                <a:gd name="connsiteY115" fmla="*/ 484396 h 1805825"/>
                <a:gd name="connsiteX116" fmla="*/ 421347 w 1805825"/>
                <a:gd name="connsiteY116" fmla="*/ 446830 h 1805825"/>
                <a:gd name="connsiteX117" fmla="*/ 265108 w 1805825"/>
                <a:gd name="connsiteY117" fmla="*/ 290768 h 1805825"/>
                <a:gd name="connsiteX118" fmla="*/ 265108 w 1805825"/>
                <a:gd name="connsiteY118" fmla="*/ 266559 h 1805825"/>
                <a:gd name="connsiteX119" fmla="*/ 289345 w 1805825"/>
                <a:gd name="connsiteY119" fmla="*/ 266559 h 1805825"/>
                <a:gd name="connsiteX120" fmla="*/ 481611 w 1805825"/>
                <a:gd name="connsiteY120" fmla="*/ 458607 h 1805825"/>
                <a:gd name="connsiteX121" fmla="*/ 533131 w 1805825"/>
                <a:gd name="connsiteY121" fmla="*/ 414198 h 1805825"/>
                <a:gd name="connsiteX122" fmla="*/ 614585 w 1805825"/>
                <a:gd name="connsiteY122" fmla="*/ 362021 h 1805825"/>
                <a:gd name="connsiteX123" fmla="*/ 640839 w 1805825"/>
                <a:gd name="connsiteY123" fmla="*/ 350603 h 1805825"/>
                <a:gd name="connsiteX124" fmla="*/ 625898 w 1805825"/>
                <a:gd name="connsiteY124" fmla="*/ 316351 h 1805825"/>
                <a:gd name="connsiteX125" fmla="*/ 573794 w 1805825"/>
                <a:gd name="connsiteY125" fmla="*/ 196902 h 1805825"/>
                <a:gd name="connsiteX126" fmla="*/ 584164 w 1805825"/>
                <a:gd name="connsiteY126" fmla="*/ 172667 h 1805825"/>
                <a:gd name="connsiteX127" fmla="*/ 608361 w 1805825"/>
                <a:gd name="connsiteY127" fmla="*/ 183054 h 1805825"/>
                <a:gd name="connsiteX128" fmla="*/ 664890 w 1805825"/>
                <a:gd name="connsiteY128" fmla="*/ 312645 h 1805825"/>
                <a:gd name="connsiteX129" fmla="*/ 674972 w 1805825"/>
                <a:gd name="connsiteY129" fmla="*/ 335758 h 1805825"/>
                <a:gd name="connsiteX130" fmla="*/ 704151 w 1805825"/>
                <a:gd name="connsiteY130" fmla="*/ 323068 h 1805825"/>
                <a:gd name="connsiteX131" fmla="*/ 800469 w 1805825"/>
                <a:gd name="connsiteY131" fmla="*/ 298699 h 1805825"/>
                <a:gd name="connsiteX132" fmla="*/ 885409 w 1805825"/>
                <a:gd name="connsiteY132" fmla="*/ 291664 h 1805825"/>
                <a:gd name="connsiteX133" fmla="*/ 885409 w 1805825"/>
                <a:gd name="connsiteY133" fmla="*/ 241728 h 1805825"/>
                <a:gd name="connsiteX134" fmla="*/ 885409 w 1805825"/>
                <a:gd name="connsiteY134" fmla="*/ 20757 h 1805825"/>
                <a:gd name="connsiteX135" fmla="*/ 902184 w 1805825"/>
                <a:gd name="connsiteY135" fmla="*/ 0 h 180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1805825" h="1805825">
                  <a:moveTo>
                    <a:pt x="902184" y="0"/>
                  </a:moveTo>
                  <a:cubicBezTo>
                    <a:pt x="912248" y="0"/>
                    <a:pt x="918958" y="10378"/>
                    <a:pt x="918958" y="20757"/>
                  </a:cubicBezTo>
                  <a:cubicBezTo>
                    <a:pt x="918958" y="76000"/>
                    <a:pt x="918958" y="129516"/>
                    <a:pt x="918958" y="181360"/>
                  </a:cubicBezTo>
                  <a:lnTo>
                    <a:pt x="918958" y="291967"/>
                  </a:lnTo>
                  <a:lnTo>
                    <a:pt x="1025504" y="302721"/>
                  </a:lnTo>
                  <a:lnTo>
                    <a:pt x="1107420" y="328179"/>
                  </a:lnTo>
                  <a:lnTo>
                    <a:pt x="1120835" y="293949"/>
                  </a:lnTo>
                  <a:cubicBezTo>
                    <a:pt x="1168298" y="172834"/>
                    <a:pt x="1168298" y="172834"/>
                    <a:pt x="1168298" y="172834"/>
                  </a:cubicBezTo>
                  <a:cubicBezTo>
                    <a:pt x="1170026" y="167644"/>
                    <a:pt x="1173482" y="164184"/>
                    <a:pt x="1177802" y="162454"/>
                  </a:cubicBezTo>
                  <a:cubicBezTo>
                    <a:pt x="1182122" y="160724"/>
                    <a:pt x="1187306" y="160724"/>
                    <a:pt x="1192490" y="162454"/>
                  </a:cubicBezTo>
                  <a:cubicBezTo>
                    <a:pt x="1202858" y="165914"/>
                    <a:pt x="1206314" y="176294"/>
                    <a:pt x="1202858" y="186675"/>
                  </a:cubicBezTo>
                  <a:lnTo>
                    <a:pt x="1142861" y="339774"/>
                  </a:lnTo>
                  <a:lnTo>
                    <a:pt x="1244307" y="394903"/>
                  </a:lnTo>
                  <a:lnTo>
                    <a:pt x="1320444" y="460916"/>
                  </a:lnTo>
                  <a:lnTo>
                    <a:pt x="1358782" y="422621"/>
                  </a:lnTo>
                  <a:cubicBezTo>
                    <a:pt x="1515021" y="266559"/>
                    <a:pt x="1515021" y="266559"/>
                    <a:pt x="1515021" y="266559"/>
                  </a:cubicBezTo>
                  <a:cubicBezTo>
                    <a:pt x="1521946" y="259642"/>
                    <a:pt x="1532333" y="259642"/>
                    <a:pt x="1539257" y="266559"/>
                  </a:cubicBezTo>
                  <a:cubicBezTo>
                    <a:pt x="1546182" y="273476"/>
                    <a:pt x="1546182" y="283851"/>
                    <a:pt x="1539257" y="290768"/>
                  </a:cubicBezTo>
                  <a:lnTo>
                    <a:pt x="1346393" y="483414"/>
                  </a:lnTo>
                  <a:lnTo>
                    <a:pt x="1355129" y="490989"/>
                  </a:lnTo>
                  <a:cubicBezTo>
                    <a:pt x="1379821" y="518188"/>
                    <a:pt x="1402102" y="547620"/>
                    <a:pt x="1421634" y="578947"/>
                  </a:cubicBezTo>
                  <a:lnTo>
                    <a:pt x="1453106" y="641450"/>
                  </a:lnTo>
                  <a:lnTo>
                    <a:pt x="1488217" y="626067"/>
                  </a:lnTo>
                  <a:cubicBezTo>
                    <a:pt x="1607502" y="573805"/>
                    <a:pt x="1607502" y="573805"/>
                    <a:pt x="1607502" y="573805"/>
                  </a:cubicBezTo>
                  <a:cubicBezTo>
                    <a:pt x="1614417" y="570338"/>
                    <a:pt x="1628246" y="573805"/>
                    <a:pt x="1631704" y="584207"/>
                  </a:cubicBezTo>
                  <a:cubicBezTo>
                    <a:pt x="1635161" y="594608"/>
                    <a:pt x="1631704" y="605010"/>
                    <a:pt x="1621331" y="608477"/>
                  </a:cubicBezTo>
                  <a:cubicBezTo>
                    <a:pt x="1576817" y="627980"/>
                    <a:pt x="1533693" y="646874"/>
                    <a:pt x="1491917" y="665177"/>
                  </a:cubicBezTo>
                  <a:lnTo>
                    <a:pt x="1469909" y="674819"/>
                  </a:lnTo>
                  <a:lnTo>
                    <a:pt x="1471648" y="678274"/>
                  </a:lnTo>
                  <a:cubicBezTo>
                    <a:pt x="1485346" y="713052"/>
                    <a:pt x="1495957" y="749387"/>
                    <a:pt x="1503143" y="786939"/>
                  </a:cubicBezTo>
                  <a:lnTo>
                    <a:pt x="1512440" y="885410"/>
                  </a:lnTo>
                  <a:lnTo>
                    <a:pt x="1564097" y="885410"/>
                  </a:lnTo>
                  <a:cubicBezTo>
                    <a:pt x="1785069" y="885410"/>
                    <a:pt x="1785069" y="885410"/>
                    <a:pt x="1785069" y="885410"/>
                  </a:cubicBezTo>
                  <a:cubicBezTo>
                    <a:pt x="1795447" y="885410"/>
                    <a:pt x="1805825" y="892412"/>
                    <a:pt x="1805825" y="902914"/>
                  </a:cubicBezTo>
                  <a:cubicBezTo>
                    <a:pt x="1805825" y="913417"/>
                    <a:pt x="1795447" y="920418"/>
                    <a:pt x="1785069" y="920418"/>
                  </a:cubicBezTo>
                  <a:cubicBezTo>
                    <a:pt x="1729826" y="920418"/>
                    <a:pt x="1676309" y="920418"/>
                    <a:pt x="1624465" y="920418"/>
                  </a:cubicBezTo>
                  <a:lnTo>
                    <a:pt x="1512330" y="920418"/>
                  </a:lnTo>
                  <a:lnTo>
                    <a:pt x="1501660" y="1026381"/>
                  </a:lnTo>
                  <a:lnTo>
                    <a:pt x="1477041" y="1109374"/>
                  </a:lnTo>
                  <a:lnTo>
                    <a:pt x="1510549" y="1122562"/>
                  </a:lnTo>
                  <a:cubicBezTo>
                    <a:pt x="1631545" y="1170182"/>
                    <a:pt x="1631545" y="1170182"/>
                    <a:pt x="1631545" y="1170182"/>
                  </a:cubicBezTo>
                  <a:cubicBezTo>
                    <a:pt x="1641915" y="1173649"/>
                    <a:pt x="1645372" y="1184051"/>
                    <a:pt x="1641915" y="1194454"/>
                  </a:cubicBezTo>
                  <a:cubicBezTo>
                    <a:pt x="1638459" y="1201389"/>
                    <a:pt x="1631545" y="1204856"/>
                    <a:pt x="1624632" y="1204856"/>
                  </a:cubicBezTo>
                  <a:cubicBezTo>
                    <a:pt x="1624632" y="1204856"/>
                    <a:pt x="1621175" y="1204856"/>
                    <a:pt x="1617719" y="1204856"/>
                  </a:cubicBezTo>
                  <a:lnTo>
                    <a:pt x="1463425" y="1144131"/>
                  </a:lnTo>
                  <a:lnTo>
                    <a:pt x="1425504" y="1220589"/>
                  </a:lnTo>
                  <a:lnTo>
                    <a:pt x="1345412" y="1321431"/>
                  </a:lnTo>
                  <a:lnTo>
                    <a:pt x="1383018" y="1358995"/>
                  </a:lnTo>
                  <a:cubicBezTo>
                    <a:pt x="1539257" y="1515057"/>
                    <a:pt x="1539257" y="1515057"/>
                    <a:pt x="1539257" y="1515057"/>
                  </a:cubicBezTo>
                  <a:cubicBezTo>
                    <a:pt x="1546182" y="1521974"/>
                    <a:pt x="1546182" y="1532349"/>
                    <a:pt x="1539257" y="1539266"/>
                  </a:cubicBezTo>
                  <a:cubicBezTo>
                    <a:pt x="1535795" y="1542725"/>
                    <a:pt x="1532333" y="1546183"/>
                    <a:pt x="1528870" y="1546183"/>
                  </a:cubicBezTo>
                  <a:cubicBezTo>
                    <a:pt x="1521946" y="1546183"/>
                    <a:pt x="1518483" y="1542725"/>
                    <a:pt x="1515021" y="1539266"/>
                  </a:cubicBezTo>
                  <a:lnTo>
                    <a:pt x="1322757" y="1347219"/>
                  </a:lnTo>
                  <a:lnTo>
                    <a:pt x="1271237" y="1391629"/>
                  </a:lnTo>
                  <a:cubicBezTo>
                    <a:pt x="1245588" y="1411074"/>
                    <a:pt x="1218361" y="1428542"/>
                    <a:pt x="1189783" y="1443806"/>
                  </a:cubicBezTo>
                  <a:lnTo>
                    <a:pt x="1163327" y="1455311"/>
                  </a:lnTo>
                  <a:lnTo>
                    <a:pt x="1178467" y="1490020"/>
                  </a:lnTo>
                  <a:cubicBezTo>
                    <a:pt x="1230571" y="1609468"/>
                    <a:pt x="1230571" y="1609468"/>
                    <a:pt x="1230571" y="1609468"/>
                  </a:cubicBezTo>
                  <a:cubicBezTo>
                    <a:pt x="1234028" y="1619855"/>
                    <a:pt x="1230571" y="1630241"/>
                    <a:pt x="1220201" y="1633703"/>
                  </a:cubicBezTo>
                  <a:cubicBezTo>
                    <a:pt x="1216745" y="1633703"/>
                    <a:pt x="1216745" y="1633703"/>
                    <a:pt x="1213288" y="1633703"/>
                  </a:cubicBezTo>
                  <a:cubicBezTo>
                    <a:pt x="1206374" y="1633703"/>
                    <a:pt x="1199461" y="1630241"/>
                    <a:pt x="1196004" y="1623317"/>
                  </a:cubicBezTo>
                  <a:cubicBezTo>
                    <a:pt x="1176560" y="1578741"/>
                    <a:pt x="1157724" y="1535559"/>
                    <a:pt x="1139476" y="1493726"/>
                  </a:cubicBezTo>
                  <a:lnTo>
                    <a:pt x="1129194" y="1470156"/>
                  </a:lnTo>
                  <a:lnTo>
                    <a:pt x="1100217" y="1482758"/>
                  </a:lnTo>
                  <a:cubicBezTo>
                    <a:pt x="1069161" y="1493387"/>
                    <a:pt x="1036979" y="1501586"/>
                    <a:pt x="1003898" y="1507127"/>
                  </a:cubicBezTo>
                  <a:lnTo>
                    <a:pt x="918958" y="1514163"/>
                  </a:lnTo>
                  <a:lnTo>
                    <a:pt x="918958" y="1567557"/>
                  </a:lnTo>
                  <a:cubicBezTo>
                    <a:pt x="918958" y="1788528"/>
                    <a:pt x="918958" y="1788528"/>
                    <a:pt x="918958" y="1788528"/>
                  </a:cubicBezTo>
                  <a:cubicBezTo>
                    <a:pt x="918958" y="1795447"/>
                    <a:pt x="912248" y="1805825"/>
                    <a:pt x="902184" y="1805825"/>
                  </a:cubicBezTo>
                  <a:cubicBezTo>
                    <a:pt x="892119" y="1805825"/>
                    <a:pt x="885409" y="1795447"/>
                    <a:pt x="885409" y="1788528"/>
                  </a:cubicBezTo>
                  <a:cubicBezTo>
                    <a:pt x="885409" y="1733285"/>
                    <a:pt x="885409" y="1679769"/>
                    <a:pt x="885409" y="1627925"/>
                  </a:cubicBezTo>
                  <a:lnTo>
                    <a:pt x="885409" y="1513859"/>
                  </a:lnTo>
                  <a:lnTo>
                    <a:pt x="778862" y="1503105"/>
                  </a:lnTo>
                  <a:lnTo>
                    <a:pt x="696946" y="1477647"/>
                  </a:lnTo>
                  <a:lnTo>
                    <a:pt x="683532" y="1511876"/>
                  </a:lnTo>
                  <a:cubicBezTo>
                    <a:pt x="636069" y="1632991"/>
                    <a:pt x="636069" y="1632991"/>
                    <a:pt x="636069" y="1632991"/>
                  </a:cubicBezTo>
                  <a:cubicBezTo>
                    <a:pt x="632613" y="1639911"/>
                    <a:pt x="625701" y="1646831"/>
                    <a:pt x="618788" y="1646831"/>
                  </a:cubicBezTo>
                  <a:cubicBezTo>
                    <a:pt x="615332" y="1646831"/>
                    <a:pt x="615332" y="1643371"/>
                    <a:pt x="611876" y="1643371"/>
                  </a:cubicBezTo>
                  <a:cubicBezTo>
                    <a:pt x="601508" y="1639911"/>
                    <a:pt x="598052" y="1629531"/>
                    <a:pt x="601508" y="1619150"/>
                  </a:cubicBezTo>
                  <a:lnTo>
                    <a:pt x="661505" y="1466052"/>
                  </a:lnTo>
                  <a:lnTo>
                    <a:pt x="560059" y="1410923"/>
                  </a:lnTo>
                  <a:lnTo>
                    <a:pt x="483921" y="1344910"/>
                  </a:lnTo>
                  <a:lnTo>
                    <a:pt x="445584" y="1383204"/>
                  </a:lnTo>
                  <a:cubicBezTo>
                    <a:pt x="289344" y="1539266"/>
                    <a:pt x="289344" y="1539266"/>
                    <a:pt x="289344" y="1539266"/>
                  </a:cubicBezTo>
                  <a:cubicBezTo>
                    <a:pt x="285882" y="1542725"/>
                    <a:pt x="282419" y="1546183"/>
                    <a:pt x="275495" y="1546183"/>
                  </a:cubicBezTo>
                  <a:cubicBezTo>
                    <a:pt x="272032" y="1546183"/>
                    <a:pt x="268570" y="1542725"/>
                    <a:pt x="265107" y="1539266"/>
                  </a:cubicBezTo>
                  <a:cubicBezTo>
                    <a:pt x="258183" y="1532349"/>
                    <a:pt x="258183" y="1521974"/>
                    <a:pt x="265107" y="1515057"/>
                  </a:cubicBezTo>
                  <a:lnTo>
                    <a:pt x="457972" y="1322411"/>
                  </a:lnTo>
                  <a:lnTo>
                    <a:pt x="449237" y="1314838"/>
                  </a:lnTo>
                  <a:cubicBezTo>
                    <a:pt x="424546" y="1287639"/>
                    <a:pt x="402265" y="1258206"/>
                    <a:pt x="382732" y="1226879"/>
                  </a:cubicBezTo>
                  <a:lnTo>
                    <a:pt x="351487" y="1164827"/>
                  </a:lnTo>
                  <a:lnTo>
                    <a:pt x="316150" y="1180309"/>
                  </a:lnTo>
                  <a:cubicBezTo>
                    <a:pt x="196864" y="1232571"/>
                    <a:pt x="196864" y="1232571"/>
                    <a:pt x="196864" y="1232571"/>
                  </a:cubicBezTo>
                  <a:cubicBezTo>
                    <a:pt x="193407" y="1232571"/>
                    <a:pt x="193407" y="1232571"/>
                    <a:pt x="189949" y="1232571"/>
                  </a:cubicBezTo>
                  <a:cubicBezTo>
                    <a:pt x="183035" y="1232571"/>
                    <a:pt x="176120" y="1229104"/>
                    <a:pt x="172662" y="1222170"/>
                  </a:cubicBezTo>
                  <a:cubicBezTo>
                    <a:pt x="169205" y="1215235"/>
                    <a:pt x="172662" y="1201366"/>
                    <a:pt x="183035" y="1197899"/>
                  </a:cubicBezTo>
                  <a:cubicBezTo>
                    <a:pt x="227549" y="1178396"/>
                    <a:pt x="270673" y="1159503"/>
                    <a:pt x="312449" y="1141200"/>
                  </a:cubicBezTo>
                  <a:lnTo>
                    <a:pt x="334685" y="1131458"/>
                  </a:lnTo>
                  <a:lnTo>
                    <a:pt x="332718" y="1127553"/>
                  </a:lnTo>
                  <a:cubicBezTo>
                    <a:pt x="319021" y="1092775"/>
                    <a:pt x="308410" y="1056440"/>
                    <a:pt x="301223" y="1018887"/>
                  </a:cubicBezTo>
                  <a:lnTo>
                    <a:pt x="291927" y="920418"/>
                  </a:lnTo>
                  <a:lnTo>
                    <a:pt x="238269" y="920418"/>
                  </a:lnTo>
                  <a:cubicBezTo>
                    <a:pt x="17297" y="920418"/>
                    <a:pt x="17297" y="920418"/>
                    <a:pt x="17297" y="920418"/>
                  </a:cubicBezTo>
                  <a:cubicBezTo>
                    <a:pt x="10378" y="920418"/>
                    <a:pt x="0" y="913417"/>
                    <a:pt x="0" y="902914"/>
                  </a:cubicBezTo>
                  <a:cubicBezTo>
                    <a:pt x="0" y="892412"/>
                    <a:pt x="10378" y="885410"/>
                    <a:pt x="17297" y="885410"/>
                  </a:cubicBezTo>
                  <a:cubicBezTo>
                    <a:pt x="72540" y="885410"/>
                    <a:pt x="126056" y="885410"/>
                    <a:pt x="177901" y="885410"/>
                  </a:cubicBezTo>
                  <a:lnTo>
                    <a:pt x="292037" y="885410"/>
                  </a:lnTo>
                  <a:lnTo>
                    <a:pt x="302706" y="779445"/>
                  </a:lnTo>
                  <a:lnTo>
                    <a:pt x="327180" y="696944"/>
                  </a:lnTo>
                  <a:lnTo>
                    <a:pt x="293817" y="683814"/>
                  </a:lnTo>
                  <a:cubicBezTo>
                    <a:pt x="172821" y="636194"/>
                    <a:pt x="172821" y="636194"/>
                    <a:pt x="172821" y="636194"/>
                  </a:cubicBezTo>
                  <a:cubicBezTo>
                    <a:pt x="162451" y="632727"/>
                    <a:pt x="158994" y="622324"/>
                    <a:pt x="162451" y="611922"/>
                  </a:cubicBezTo>
                  <a:cubicBezTo>
                    <a:pt x="165908" y="601520"/>
                    <a:pt x="176278" y="598052"/>
                    <a:pt x="186648" y="601520"/>
                  </a:cubicBezTo>
                  <a:lnTo>
                    <a:pt x="340713" y="662155"/>
                  </a:lnTo>
                  <a:lnTo>
                    <a:pt x="378863" y="585238"/>
                  </a:lnTo>
                  <a:lnTo>
                    <a:pt x="458955" y="484396"/>
                  </a:lnTo>
                  <a:lnTo>
                    <a:pt x="421347" y="446830"/>
                  </a:lnTo>
                  <a:cubicBezTo>
                    <a:pt x="265108" y="290768"/>
                    <a:pt x="265108" y="290768"/>
                    <a:pt x="265108" y="290768"/>
                  </a:cubicBezTo>
                  <a:cubicBezTo>
                    <a:pt x="258183" y="283851"/>
                    <a:pt x="258183" y="273476"/>
                    <a:pt x="265108" y="266559"/>
                  </a:cubicBezTo>
                  <a:cubicBezTo>
                    <a:pt x="272033" y="259642"/>
                    <a:pt x="282420" y="259642"/>
                    <a:pt x="289345" y="266559"/>
                  </a:cubicBezTo>
                  <a:lnTo>
                    <a:pt x="481611" y="458607"/>
                  </a:lnTo>
                  <a:lnTo>
                    <a:pt x="533131" y="414198"/>
                  </a:lnTo>
                  <a:cubicBezTo>
                    <a:pt x="558780" y="394753"/>
                    <a:pt x="586007" y="377285"/>
                    <a:pt x="614585" y="362021"/>
                  </a:cubicBezTo>
                  <a:lnTo>
                    <a:pt x="640839" y="350603"/>
                  </a:lnTo>
                  <a:lnTo>
                    <a:pt x="625898" y="316351"/>
                  </a:lnTo>
                  <a:cubicBezTo>
                    <a:pt x="573794" y="196902"/>
                    <a:pt x="573794" y="196902"/>
                    <a:pt x="573794" y="196902"/>
                  </a:cubicBezTo>
                  <a:cubicBezTo>
                    <a:pt x="570337" y="189978"/>
                    <a:pt x="573794" y="179592"/>
                    <a:pt x="584164" y="172667"/>
                  </a:cubicBezTo>
                  <a:cubicBezTo>
                    <a:pt x="594534" y="169205"/>
                    <a:pt x="604904" y="172667"/>
                    <a:pt x="608361" y="183054"/>
                  </a:cubicBezTo>
                  <a:cubicBezTo>
                    <a:pt x="627805" y="227629"/>
                    <a:pt x="646642" y="270812"/>
                    <a:pt x="664890" y="312645"/>
                  </a:cubicBezTo>
                  <a:lnTo>
                    <a:pt x="674972" y="335758"/>
                  </a:lnTo>
                  <a:lnTo>
                    <a:pt x="704151" y="323068"/>
                  </a:lnTo>
                  <a:cubicBezTo>
                    <a:pt x="735207" y="312439"/>
                    <a:pt x="767389" y="304241"/>
                    <a:pt x="800469" y="298699"/>
                  </a:cubicBezTo>
                  <a:lnTo>
                    <a:pt x="885409" y="291664"/>
                  </a:lnTo>
                  <a:lnTo>
                    <a:pt x="885409" y="241728"/>
                  </a:lnTo>
                  <a:cubicBezTo>
                    <a:pt x="885409" y="20757"/>
                    <a:pt x="885409" y="20757"/>
                    <a:pt x="885409" y="20757"/>
                  </a:cubicBezTo>
                  <a:cubicBezTo>
                    <a:pt x="885409" y="10378"/>
                    <a:pt x="892119" y="0"/>
                    <a:pt x="902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ctr" anchorCtr="0" compatLnSpc="1">
              <a:noAutofit/>
            </a:bodyPr>
            <a:lstStyle/>
            <a:p>
              <a:pPr marL="0" marR="0" lvl="0" indent="0" algn="ctr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5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30500" y="4201200"/>
            <a:ext cx="5526900" cy="770400"/>
          </a:xfrm>
        </p:spPr>
        <p:txBody>
          <a:bodyPr anchor="ctr" anchorCtr="0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E37B-9903-4420-8A41-4A9C62F22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BD3ED-411E-4FFB-A5AE-613AE2B85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889019"/>
            <a:ext cx="7886700" cy="2575295"/>
          </a:xfrm>
        </p:spPr>
        <p:txBody>
          <a:bodyPr/>
          <a:lstStyle>
            <a:lvl1pPr marL="230505" indent="-230505">
              <a:buFont typeface="Arial" panose="020B0604020202020204" pitchFamily="34" charset="0"/>
              <a:buChar char="•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zh-CN" altLang="en-US" sz="2400" dirty="0" smtClean="0"/>
              <a:t>单击此处编辑文本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第二级</a:t>
            </a:r>
            <a:endParaRPr lang="zh-CN" altLang="en-US" sz="2000" dirty="0" smtClean="0"/>
          </a:p>
          <a:p>
            <a:pPr lvl="2"/>
            <a:r>
              <a:rPr lang="zh-CN" altLang="en-US" sz="1800" dirty="0" smtClean="0"/>
              <a:t>第三级</a:t>
            </a:r>
            <a:endParaRPr lang="zh-CN" altLang="en-US" sz="1800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8650" y="3596905"/>
            <a:ext cx="7886700" cy="2575295"/>
          </a:xfrm>
        </p:spPr>
        <p:txBody>
          <a:bodyPr/>
          <a:lstStyle>
            <a:lvl1pPr marL="230505" indent="-230505">
              <a:buFont typeface="Arial" panose="020B0604020202020204" pitchFamily="34" charset="0"/>
              <a:buChar char="•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zh-CN" altLang="en-US" sz="2400" dirty="0" smtClean="0"/>
              <a:t>单击此处编辑文本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第二级</a:t>
            </a:r>
            <a:endParaRPr lang="zh-CN" altLang="en-US" sz="2000" dirty="0" smtClean="0"/>
          </a:p>
          <a:p>
            <a:pPr lvl="2"/>
            <a:r>
              <a:rPr lang="zh-CN" altLang="en-US" sz="1800" dirty="0" smtClean="0"/>
              <a:t>第三级</a:t>
            </a:r>
            <a:endParaRPr lang="zh-CN" altLang="en-US" sz="1800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E37B-9903-4420-8A41-4A9C62F22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BD3ED-411E-4FFB-A5AE-613AE2B85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8300" y="0"/>
            <a:ext cx="7886700" cy="7272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282961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106873"/>
            <a:ext cx="3868340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zh-CN" altLang="en-US" sz="2400" dirty="0" smtClean="0"/>
              <a:t>单击此处编辑文本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第二级</a:t>
            </a:r>
            <a:endParaRPr lang="zh-CN" altLang="en-US" sz="2000" dirty="0" smtClean="0"/>
          </a:p>
          <a:p>
            <a:pPr lvl="2"/>
            <a:r>
              <a:rPr lang="zh-CN" altLang="en-US" sz="1800" dirty="0" smtClean="0"/>
              <a:t>第三级</a:t>
            </a:r>
            <a:endParaRPr lang="zh-CN" altLang="en-US" sz="1800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82961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106873"/>
            <a:ext cx="3887391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zh-CN" altLang="en-US" sz="2400" dirty="0" smtClean="0"/>
              <a:t>单击此处编辑文本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第二级</a:t>
            </a:r>
            <a:endParaRPr lang="zh-CN" altLang="en-US" sz="2000" dirty="0" smtClean="0"/>
          </a:p>
          <a:p>
            <a:pPr lvl="2"/>
            <a:r>
              <a:rPr lang="zh-CN" altLang="en-US" sz="1800" dirty="0" smtClean="0"/>
              <a:t>第三级</a:t>
            </a:r>
            <a:endParaRPr lang="zh-CN" altLang="en-US" sz="1800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E37B-9903-4420-8A41-4A9C62F22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BD3ED-411E-4FFB-A5AE-613AE2B85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686500" y="1857600"/>
            <a:ext cx="5316300" cy="1976400"/>
          </a:xfrm>
        </p:spPr>
        <p:txBody>
          <a:bodyPr anchor="b" anchorCtr="0">
            <a:normAutofit/>
          </a:bodyPr>
          <a:lstStyle>
            <a:lvl1pPr algn="ctr">
              <a:defRPr sz="8000"/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E37B-9903-4420-8A41-4A9C62F22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BD3ED-411E-4FFB-A5AE-613AE2B85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E37B-9903-4420-8A41-4A9C62F22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BD3ED-411E-4FFB-A5AE-613AE2B85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100" y="754380"/>
            <a:ext cx="3123900" cy="1602000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54380"/>
            <a:ext cx="46278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0" y="2356380"/>
            <a:ext cx="3123900" cy="3812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E37B-9903-4420-8A41-4A9C62F22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BD3ED-411E-4FFB-A5AE-613AE2B85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101348" y="365125"/>
            <a:ext cx="1414001" cy="5811838"/>
          </a:xfrm>
        </p:spPr>
        <p:txBody>
          <a:bodyPr vert="eaVert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49" y="365125"/>
            <a:ext cx="6306779" cy="5811838"/>
          </a:xfr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zh-CN" altLang="en-US" sz="2400" dirty="0" smtClean="0"/>
              <a:t>单击此处编辑文本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第二级</a:t>
            </a:r>
            <a:endParaRPr lang="zh-CN" altLang="en-US" sz="2000" dirty="0" smtClean="0"/>
          </a:p>
          <a:p>
            <a:pPr lvl="2"/>
            <a:r>
              <a:rPr lang="zh-CN" altLang="en-US" sz="1800" dirty="0" smtClean="0"/>
              <a:t>第三级</a:t>
            </a:r>
            <a:endParaRPr lang="zh-CN" altLang="en-US" sz="1800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7F80E37B-9903-4420-8A41-4A9C62F22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79BD3ED-411E-4FFB-A5AE-613AE2B85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17765" y="1"/>
            <a:ext cx="7886700" cy="725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957943"/>
            <a:ext cx="7886700" cy="5219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sz="2400" dirty="0" smtClean="0"/>
              <a:t>单击此处编辑文本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第二级</a:t>
            </a:r>
            <a:endParaRPr lang="zh-CN" altLang="en-US" sz="2000" dirty="0" smtClean="0"/>
          </a:p>
          <a:p>
            <a:pPr lvl="2"/>
            <a:r>
              <a:rPr lang="zh-CN" altLang="en-US" sz="1800" dirty="0" smtClean="0"/>
              <a:t>第三级</a:t>
            </a:r>
            <a:endParaRPr lang="zh-CN" altLang="en-US" sz="1800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7F80E37B-9903-4420-8A41-4A9C62F227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779BD3ED-411E-4FFB-A5AE-613AE2B852F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just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rgbClr val="333333"/>
          </a:solidFill>
          <a:latin typeface="+mn-lt"/>
          <a:ea typeface="+mn-ea"/>
          <a:cs typeface="+mn-cs"/>
        </a:defRPr>
      </a:lvl1pPr>
      <a:lvl2pPr marL="685800" indent="-228600" algn="just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just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just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just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2.xml"/><Relationship Id="rId6" Type="http://schemas.openxmlformats.org/officeDocument/2006/relationships/image" Target="../media/image16.png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7.xml"/><Relationship Id="rId7" Type="http://schemas.openxmlformats.org/officeDocument/2006/relationships/image" Target="../media/image17.png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15.jpe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image" Target="../media/image15.jpeg"/><Relationship Id="rId2" Type="http://schemas.openxmlformats.org/officeDocument/2006/relationships/tags" Target="../tags/tag28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5.xml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image" Target="../media/image15.jpeg"/><Relationship Id="rId24" Type="http://schemas.openxmlformats.org/officeDocument/2006/relationships/slideLayout" Target="../slideLayouts/slideLayout2.xml"/><Relationship Id="rId23" Type="http://schemas.openxmlformats.org/officeDocument/2006/relationships/tags" Target="../tags/tag56.xml"/><Relationship Id="rId22" Type="http://schemas.openxmlformats.org/officeDocument/2006/relationships/tags" Target="../tags/tag55.xml"/><Relationship Id="rId21" Type="http://schemas.openxmlformats.org/officeDocument/2006/relationships/tags" Target="../tags/tag54.xml"/><Relationship Id="rId20" Type="http://schemas.openxmlformats.org/officeDocument/2006/relationships/tags" Target="../tags/tag53.xml"/><Relationship Id="rId2" Type="http://schemas.openxmlformats.org/officeDocument/2006/relationships/tags" Target="../tags/tag36.xml"/><Relationship Id="rId19" Type="http://schemas.openxmlformats.org/officeDocument/2006/relationships/tags" Target="../tags/tag52.xml"/><Relationship Id="rId18" Type="http://schemas.openxmlformats.org/officeDocument/2006/relationships/tags" Target="../tags/tag51.xml"/><Relationship Id="rId17" Type="http://schemas.openxmlformats.org/officeDocument/2006/relationships/tags" Target="../tags/tag50.xml"/><Relationship Id="rId16" Type="http://schemas.openxmlformats.org/officeDocument/2006/relationships/tags" Target="../tags/tag49.xml"/><Relationship Id="rId15" Type="http://schemas.openxmlformats.org/officeDocument/2006/relationships/tags" Target="../tags/tag48.xml"/><Relationship Id="rId14" Type="http://schemas.openxmlformats.org/officeDocument/2006/relationships/tags" Target="../tags/tag47.xml"/><Relationship Id="rId13" Type="http://schemas.openxmlformats.org/officeDocument/2006/relationships/tags" Target="../tags/tag46.xml"/><Relationship Id="rId12" Type="http://schemas.openxmlformats.org/officeDocument/2006/relationships/tags" Target="../tags/tag45.xml"/><Relationship Id="rId11" Type="http://schemas.openxmlformats.org/officeDocument/2006/relationships/tags" Target="../tags/tag44.xml"/><Relationship Id="rId10" Type="http://schemas.openxmlformats.org/officeDocument/2006/relationships/tags" Target="../tags/tag43.xml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9.xml"/><Relationship Id="rId3" Type="http://schemas.openxmlformats.org/officeDocument/2006/relationships/image" Target="../media/image18.png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8" Type="http://schemas.openxmlformats.org/officeDocument/2006/relationships/slideLayout" Target="../slideLayouts/slideLayout2.xml"/><Relationship Id="rId27" Type="http://schemas.openxmlformats.org/officeDocument/2006/relationships/tags" Target="../tags/tag95.xml"/><Relationship Id="rId26" Type="http://schemas.openxmlformats.org/officeDocument/2006/relationships/tags" Target="../tags/tag94.xml"/><Relationship Id="rId25" Type="http://schemas.openxmlformats.org/officeDocument/2006/relationships/tags" Target="../tags/tag93.xml"/><Relationship Id="rId24" Type="http://schemas.openxmlformats.org/officeDocument/2006/relationships/tags" Target="../tags/tag92.xml"/><Relationship Id="rId23" Type="http://schemas.openxmlformats.org/officeDocument/2006/relationships/tags" Target="../tags/tag91.xml"/><Relationship Id="rId22" Type="http://schemas.openxmlformats.org/officeDocument/2006/relationships/tags" Target="../tags/tag90.xml"/><Relationship Id="rId21" Type="http://schemas.openxmlformats.org/officeDocument/2006/relationships/tags" Target="../tags/tag89.xml"/><Relationship Id="rId20" Type="http://schemas.openxmlformats.org/officeDocument/2006/relationships/tags" Target="../tags/tag88.xml"/><Relationship Id="rId2" Type="http://schemas.openxmlformats.org/officeDocument/2006/relationships/tags" Target="../tags/tag70.xml"/><Relationship Id="rId19" Type="http://schemas.openxmlformats.org/officeDocument/2006/relationships/tags" Target="../tags/tag87.xml"/><Relationship Id="rId18" Type="http://schemas.openxmlformats.org/officeDocument/2006/relationships/tags" Target="../tags/tag86.xml"/><Relationship Id="rId17" Type="http://schemas.openxmlformats.org/officeDocument/2006/relationships/tags" Target="../tags/tag85.xml"/><Relationship Id="rId16" Type="http://schemas.openxmlformats.org/officeDocument/2006/relationships/tags" Target="../tags/tag84.xml"/><Relationship Id="rId15" Type="http://schemas.openxmlformats.org/officeDocument/2006/relationships/tags" Target="../tags/tag83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tags" Target="../tags/tag6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tags" Target="../tags/tag104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140.xml"/><Relationship Id="rId23" Type="http://schemas.openxmlformats.org/officeDocument/2006/relationships/tags" Target="../tags/tag139.xml"/><Relationship Id="rId22" Type="http://schemas.openxmlformats.org/officeDocument/2006/relationships/tags" Target="../tags/tag138.xml"/><Relationship Id="rId21" Type="http://schemas.openxmlformats.org/officeDocument/2006/relationships/tags" Target="../tags/tag137.xml"/><Relationship Id="rId20" Type="http://schemas.openxmlformats.org/officeDocument/2006/relationships/tags" Target="../tags/tag136.xml"/><Relationship Id="rId2" Type="http://schemas.openxmlformats.org/officeDocument/2006/relationships/tags" Target="../tags/tag118.xml"/><Relationship Id="rId19" Type="http://schemas.openxmlformats.org/officeDocument/2006/relationships/tags" Target="../tags/tag135.xml"/><Relationship Id="rId18" Type="http://schemas.openxmlformats.org/officeDocument/2006/relationships/tags" Target="../tags/tag134.xml"/><Relationship Id="rId17" Type="http://schemas.openxmlformats.org/officeDocument/2006/relationships/tags" Target="../tags/tag133.xml"/><Relationship Id="rId16" Type="http://schemas.openxmlformats.org/officeDocument/2006/relationships/tags" Target="../tags/tag132.xml"/><Relationship Id="rId15" Type="http://schemas.openxmlformats.org/officeDocument/2006/relationships/tags" Target="../tags/tag131.xml"/><Relationship Id="rId14" Type="http://schemas.openxmlformats.org/officeDocument/2006/relationships/tags" Target="../tags/tag130.xml"/><Relationship Id="rId13" Type="http://schemas.openxmlformats.org/officeDocument/2006/relationships/tags" Target="../tags/tag129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tags" Target="../tags/tag117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image" Target="../media/image21.png"/><Relationship Id="rId1" Type="http://schemas.openxmlformats.org/officeDocument/2006/relationships/tags" Target="../tags/tag1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../media/image9.jpeg"/><Relationship Id="rId7" Type="http://schemas.openxmlformats.org/officeDocument/2006/relationships/image" Target="../media/image8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image" Target="../media/image7.png"/><Relationship Id="rId3" Type="http://schemas.openxmlformats.org/officeDocument/2006/relationships/tags" Target="../tags/tag8.xml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.xml"/><Relationship Id="rId3" Type="http://schemas.openxmlformats.org/officeDocument/2006/relationships/image" Target="../media/image12.png"/><Relationship Id="rId2" Type="http://schemas.openxmlformats.org/officeDocument/2006/relationships/tags" Target="../tags/tag15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9.xml"/><Relationship Id="rId5" Type="http://schemas.openxmlformats.org/officeDocument/2006/relationships/image" Target="../media/image14.png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image" Target="../media/image13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532380" y="1853883"/>
            <a:ext cx="5314950" cy="1977796"/>
          </a:xfrm>
        </p:spPr>
        <p:txBody>
          <a:bodyPr/>
          <a:lstStyle/>
          <a:p>
            <a:r>
              <a:rPr lang="zh-CN" altLang="zh-CN" sz="4400" dirty="0"/>
              <a:t>图</a:t>
            </a:r>
            <a:endParaRPr lang="zh-CN" altLang="zh-CN" sz="4400" dirty="0"/>
          </a:p>
        </p:txBody>
      </p:sp>
    </p:spTree>
    <p:custDataLst>
      <p:tags r:id="rId2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1930" y="1247775"/>
            <a:ext cx="4219575" cy="2724150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635" y="725805"/>
            <a:ext cx="3804920" cy="2892425"/>
          </a:xfrm>
          <a:prstGeom prst="rect">
            <a:avLst/>
          </a:prstGeom>
        </p:spPr>
      </p:pic>
      <p:pic>
        <p:nvPicPr>
          <p:cNvPr id="3" name="图片 2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635" y="3709670"/>
            <a:ext cx="3705225" cy="26949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1930" y="4596130"/>
            <a:ext cx="478091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</a:rPr>
              <a:t>只需要判断</a:t>
            </a:r>
            <a:r>
              <a:rPr lang="en-US" altLang="zh-CN" b="1">
                <a:solidFill>
                  <a:srgbClr val="FF0000"/>
                </a:solidFill>
              </a:rPr>
              <a:t>dis</a:t>
            </a:r>
            <a:r>
              <a:rPr lang="zh-CN" altLang="en-US" b="1">
                <a:solidFill>
                  <a:srgbClr val="FF0000"/>
                </a:solidFill>
              </a:rPr>
              <a:t>[i][1]+</a:t>
            </a:r>
            <a:r>
              <a:rPr lang="en-US" altLang="zh-CN" b="1">
                <a:solidFill>
                  <a:srgbClr val="FF0000"/>
                </a:solidFill>
              </a:rPr>
              <a:t>dis</a:t>
            </a:r>
            <a:r>
              <a:rPr lang="zh-CN" altLang="en-US" b="1">
                <a:solidFill>
                  <a:srgbClr val="FF0000"/>
                </a:solidFill>
              </a:rPr>
              <a:t>[1][j]的路程是不是比</a:t>
            </a:r>
            <a:r>
              <a:rPr lang="en-US" altLang="zh-CN" b="1">
                <a:solidFill>
                  <a:srgbClr val="FF0000"/>
                </a:solidFill>
              </a:rPr>
              <a:t>dis</a:t>
            </a:r>
            <a:r>
              <a:rPr lang="zh-CN" altLang="en-US" b="1">
                <a:solidFill>
                  <a:srgbClr val="FF0000"/>
                </a:solidFill>
              </a:rPr>
              <a:t>[i][j]的路程更短？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069840" y="3370580"/>
            <a:ext cx="228981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b="1">
                <a:solidFill>
                  <a:srgbClr val="FF0000"/>
                </a:solidFill>
              </a:rPr>
              <a:t>k=1: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861060" y="165735"/>
            <a:ext cx="2665095" cy="51562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>
              <a:buClrTx/>
              <a:buSzTx/>
            </a:pPr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最短路径算法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875" y="4191000"/>
            <a:ext cx="3432810" cy="24758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1930" y="1052195"/>
            <a:ext cx="4219575" cy="272415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716780" y="928370"/>
            <a:ext cx="3704590" cy="3034030"/>
            <a:chOff x="7401" y="5308"/>
            <a:chExt cx="5834" cy="4778"/>
          </a:xfrm>
        </p:grpSpPr>
        <p:pic>
          <p:nvPicPr>
            <p:cNvPr id="3" name="图片 2" descr="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01" y="5842"/>
              <a:ext cx="5835" cy="4244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3"/>
              </p:custDataLst>
            </p:nvPr>
          </p:nvSpPr>
          <p:spPr>
            <a:xfrm>
              <a:off x="7984" y="5308"/>
              <a:ext cx="3606" cy="7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b="1">
                  <a:solidFill>
                    <a:srgbClr val="FF0000"/>
                  </a:solidFill>
                </a:rPr>
                <a:t>k=1:</a:t>
              </a:r>
              <a:endParaRPr lang="en-US" altLang="zh-CN" b="1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716780" y="3823970"/>
            <a:ext cx="3705225" cy="3034030"/>
            <a:chOff x="7401" y="5308"/>
            <a:chExt cx="5835" cy="4778"/>
          </a:xfrm>
        </p:grpSpPr>
        <p:pic>
          <p:nvPicPr>
            <p:cNvPr id="11" name="图片 10" descr="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7401" y="5842"/>
              <a:ext cx="5835" cy="4244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984" y="5308"/>
              <a:ext cx="3606" cy="7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b="1">
                  <a:solidFill>
                    <a:srgbClr val="FF0000"/>
                  </a:solidFill>
                </a:rPr>
                <a:t>k=2:</a:t>
              </a:r>
              <a:endParaRPr lang="en-US" altLang="zh-CN" b="1">
                <a:solidFill>
                  <a:srgbClr val="FF0000"/>
                </a:solidFill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6620510" y="4721860"/>
            <a:ext cx="555625" cy="44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2800" b="1"/>
              <a:t>5</a:t>
            </a:r>
            <a:endParaRPr lang="en-US" altLang="zh-CN" sz="2800" b="1"/>
          </a:p>
        </p:txBody>
      </p:sp>
      <p:sp>
        <p:nvSpPr>
          <p:cNvPr id="14" name="文本框 13"/>
          <p:cNvSpPr txBox="1"/>
          <p:nvPr/>
        </p:nvSpPr>
        <p:spPr>
          <a:xfrm>
            <a:off x="6620510" y="6072505"/>
            <a:ext cx="555625" cy="44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2800" b="1"/>
              <a:t>10</a:t>
            </a:r>
            <a:endParaRPr lang="en-US" altLang="zh-CN" sz="2800" b="1"/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861060" y="165735"/>
            <a:ext cx="2665095" cy="51562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>
              <a:buClrTx/>
              <a:buSzTx/>
            </a:pPr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最短路径算法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595" y="1680845"/>
            <a:ext cx="3614420" cy="48374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1930" y="1052195"/>
            <a:ext cx="4219575" cy="272415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717415" y="897255"/>
            <a:ext cx="3704590" cy="3034030"/>
            <a:chOff x="7428" y="6022"/>
            <a:chExt cx="5834" cy="4778"/>
          </a:xfrm>
        </p:grpSpPr>
        <p:grpSp>
          <p:nvGrpSpPr>
            <p:cNvPr id="10" name="组合 9"/>
            <p:cNvGrpSpPr/>
            <p:nvPr/>
          </p:nvGrpSpPr>
          <p:grpSpPr>
            <a:xfrm>
              <a:off x="7428" y="6022"/>
              <a:ext cx="5835" cy="4778"/>
              <a:chOff x="7401" y="5308"/>
              <a:chExt cx="5835" cy="4778"/>
            </a:xfrm>
          </p:grpSpPr>
          <p:pic>
            <p:nvPicPr>
              <p:cNvPr id="11" name="图片 10" descr="3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tretch>
                <a:fillRect/>
              </a:stretch>
            </p:blipFill>
            <p:spPr>
              <a:xfrm>
                <a:off x="7401" y="5842"/>
                <a:ext cx="5835" cy="4244"/>
              </a:xfrm>
              <a:prstGeom prst="rect">
                <a:avLst/>
              </a:prstGeom>
            </p:spPr>
          </p:pic>
          <p:sp>
            <p:nvSpPr>
              <p:cNvPr id="12" name="文本框 11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7984" y="5308"/>
                <a:ext cx="3606" cy="79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en-US" altLang="zh-CN" b="1">
                    <a:solidFill>
                      <a:srgbClr val="FF0000"/>
                    </a:solidFill>
                  </a:rPr>
                  <a:t>k=2:</a:t>
                </a:r>
                <a:endParaRPr lang="en-US" altLang="zh-CN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0426" y="7436"/>
              <a:ext cx="875" cy="7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noAutofit/>
            </a:bodyPr>
            <a:p>
              <a:pPr algn="ctr">
                <a:lnSpc>
                  <a:spcPct val="90000"/>
                </a:lnSpc>
              </a:pPr>
              <a:r>
                <a:rPr lang="en-US" altLang="zh-CN" sz="2800" b="1"/>
                <a:t>5</a:t>
              </a:r>
              <a:endParaRPr lang="en-US" altLang="zh-CN" sz="2800" b="1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426" y="9563"/>
              <a:ext cx="875" cy="7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noAutofit/>
            </a:bodyPr>
            <a:p>
              <a:pPr algn="ctr">
                <a:lnSpc>
                  <a:spcPct val="90000"/>
                </a:lnSpc>
              </a:pPr>
              <a:r>
                <a:rPr lang="en-US" altLang="zh-CN" sz="2800" b="1"/>
                <a:t>10</a:t>
              </a:r>
              <a:endParaRPr lang="en-US" altLang="zh-CN" sz="2800" b="1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799330" y="3823970"/>
            <a:ext cx="3704590" cy="3034030"/>
            <a:chOff x="7428" y="6022"/>
            <a:chExt cx="5834" cy="4778"/>
          </a:xfrm>
        </p:grpSpPr>
        <p:grpSp>
          <p:nvGrpSpPr>
            <p:cNvPr id="7" name="组合 6"/>
            <p:cNvGrpSpPr/>
            <p:nvPr/>
          </p:nvGrpSpPr>
          <p:grpSpPr>
            <a:xfrm>
              <a:off x="7428" y="6022"/>
              <a:ext cx="5835" cy="4778"/>
              <a:chOff x="7401" y="5308"/>
              <a:chExt cx="5835" cy="4778"/>
            </a:xfrm>
          </p:grpSpPr>
          <p:pic>
            <p:nvPicPr>
              <p:cNvPr id="15" name="图片 14" descr="3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3"/>
              <a:stretch>
                <a:fillRect/>
              </a:stretch>
            </p:blipFill>
            <p:spPr>
              <a:xfrm>
                <a:off x="7401" y="5842"/>
                <a:ext cx="5835" cy="4244"/>
              </a:xfrm>
              <a:prstGeom prst="rect">
                <a:avLst/>
              </a:prstGeom>
            </p:spPr>
          </p:pic>
          <p:sp>
            <p:nvSpPr>
              <p:cNvPr id="16" name="文本框 15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984" y="5308"/>
                <a:ext cx="3606" cy="79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en-US" altLang="zh-CN" b="1">
                    <a:solidFill>
                      <a:srgbClr val="FF0000"/>
                    </a:solidFill>
                  </a:rPr>
                  <a:t>k=3:</a:t>
                </a:r>
                <a:endParaRPr lang="en-US" altLang="zh-CN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7" name="文本框 16"/>
            <p:cNvSpPr txBox="1"/>
            <p:nvPr>
              <p:custDataLst>
                <p:tags r:id="rId7"/>
              </p:custDataLst>
            </p:nvPr>
          </p:nvSpPr>
          <p:spPr>
            <a:xfrm>
              <a:off x="10426" y="7436"/>
              <a:ext cx="875" cy="7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noAutofit/>
            </a:bodyPr>
            <a:p>
              <a:pPr algn="ctr">
                <a:lnSpc>
                  <a:spcPct val="90000"/>
                </a:lnSpc>
              </a:pPr>
              <a:r>
                <a:rPr lang="en-US" altLang="zh-CN" sz="2800" b="1"/>
                <a:t>5</a:t>
              </a:r>
              <a:endParaRPr lang="en-US" altLang="zh-CN" sz="2800" b="1"/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>
            <a:xfrm>
              <a:off x="10426" y="9563"/>
              <a:ext cx="875" cy="7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noAutofit/>
            </a:bodyPr>
            <a:p>
              <a:pPr algn="ctr">
                <a:lnSpc>
                  <a:spcPct val="90000"/>
                </a:lnSpc>
              </a:pPr>
              <a:r>
                <a:rPr lang="en-US" altLang="zh-CN" sz="2800" b="1"/>
                <a:t>10</a:t>
              </a:r>
              <a:endParaRPr lang="en-US" altLang="zh-CN" sz="2800" b="1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536565" y="5167630"/>
            <a:ext cx="555625" cy="44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2800" b="1"/>
              <a:t>10</a:t>
            </a:r>
            <a:endParaRPr lang="en-US" altLang="zh-CN" sz="2800" b="1"/>
          </a:p>
        </p:txBody>
      </p:sp>
      <p:sp>
        <p:nvSpPr>
          <p:cNvPr id="20" name="文本框 19"/>
          <p:cNvSpPr txBox="1"/>
          <p:nvPr/>
        </p:nvSpPr>
        <p:spPr>
          <a:xfrm>
            <a:off x="7312660" y="5167630"/>
            <a:ext cx="555625" cy="44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2800" b="1"/>
              <a:t>4</a:t>
            </a:r>
            <a:endParaRPr lang="en-US" altLang="zh-CN" sz="2800" b="1"/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861060" y="165735"/>
            <a:ext cx="2665095" cy="51562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>
              <a:buClrTx/>
              <a:buSzTx/>
            </a:pPr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最短路径算法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1930" y="1052195"/>
            <a:ext cx="4219575" cy="272415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799330" y="884555"/>
            <a:ext cx="3704590" cy="3034030"/>
            <a:chOff x="7558" y="6022"/>
            <a:chExt cx="5834" cy="4778"/>
          </a:xfrm>
        </p:grpSpPr>
        <p:grpSp>
          <p:nvGrpSpPr>
            <p:cNvPr id="6" name="组合 5"/>
            <p:cNvGrpSpPr/>
            <p:nvPr/>
          </p:nvGrpSpPr>
          <p:grpSpPr>
            <a:xfrm>
              <a:off x="7558" y="6022"/>
              <a:ext cx="5834" cy="4778"/>
              <a:chOff x="7428" y="6022"/>
              <a:chExt cx="5834" cy="4778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7428" y="6022"/>
                <a:ext cx="5835" cy="4778"/>
                <a:chOff x="7401" y="5308"/>
                <a:chExt cx="5835" cy="4778"/>
              </a:xfrm>
            </p:grpSpPr>
            <p:pic>
              <p:nvPicPr>
                <p:cNvPr id="15" name="图片 14" descr="3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401" y="5842"/>
                  <a:ext cx="5835" cy="4244"/>
                </a:xfrm>
                <a:prstGeom prst="rect">
                  <a:avLst/>
                </a:prstGeom>
              </p:spPr>
            </p:pic>
            <p:sp>
              <p:nvSpPr>
                <p:cNvPr id="16" name="文本框 15"/>
                <p:cNvSpPr txBox="1"/>
                <p:nvPr>
                  <p:custDataLst>
                    <p:tags r:id="rId4"/>
                  </p:custDataLst>
                </p:nvPr>
              </p:nvSpPr>
              <p:spPr>
                <a:xfrm>
                  <a:off x="7984" y="5308"/>
                  <a:ext cx="3606" cy="798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>
                    <a:lnSpc>
                      <a:spcPct val="150000"/>
                    </a:lnSpc>
                  </a:pPr>
                  <a:r>
                    <a:rPr lang="en-US" altLang="zh-CN" b="1">
                      <a:solidFill>
                        <a:srgbClr val="FF0000"/>
                      </a:solidFill>
                    </a:rPr>
                    <a:t>k=3:</a:t>
                  </a:r>
                  <a:endParaRPr lang="en-US" altLang="zh-CN" b="1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7" name="文本框 16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0426" y="7436"/>
                <a:ext cx="875" cy="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noAutofit/>
              </a:bodyPr>
              <a:p>
                <a:pPr algn="ctr">
                  <a:lnSpc>
                    <a:spcPct val="90000"/>
                  </a:lnSpc>
                </a:pPr>
                <a:r>
                  <a:rPr lang="en-US" altLang="zh-CN" sz="2800" b="1"/>
                  <a:t>5</a:t>
                </a:r>
                <a:endParaRPr lang="en-US" altLang="zh-CN" sz="2800" b="1"/>
              </a:p>
            </p:txBody>
          </p:sp>
          <p:sp>
            <p:nvSpPr>
              <p:cNvPr id="18" name="文本框 17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0426" y="9563"/>
                <a:ext cx="875" cy="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noAutofit/>
              </a:bodyPr>
              <a:p>
                <a:pPr algn="ctr">
                  <a:lnSpc>
                    <a:spcPct val="90000"/>
                  </a:lnSpc>
                </a:pPr>
                <a:r>
                  <a:rPr lang="en-US" altLang="zh-CN" sz="2800" b="1"/>
                  <a:t>10</a:t>
                </a:r>
                <a:endParaRPr lang="en-US" altLang="zh-CN" sz="2800" b="1"/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8719" y="8138"/>
              <a:ext cx="875" cy="7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noAutofit/>
            </a:bodyPr>
            <a:p>
              <a:pPr algn="ctr">
                <a:lnSpc>
                  <a:spcPct val="90000"/>
                </a:lnSpc>
              </a:pPr>
              <a:r>
                <a:rPr lang="en-US" altLang="zh-CN" sz="2800" b="1"/>
                <a:t>10</a:t>
              </a:r>
              <a:endParaRPr lang="en-US" altLang="zh-CN" sz="2800" b="1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1516" y="8138"/>
              <a:ext cx="875" cy="7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noAutofit/>
            </a:bodyPr>
            <a:p>
              <a:pPr algn="ctr">
                <a:lnSpc>
                  <a:spcPct val="90000"/>
                </a:lnSpc>
              </a:pPr>
              <a:r>
                <a:rPr lang="en-US" altLang="zh-CN" sz="2800" b="1"/>
                <a:t>4</a:t>
              </a:r>
              <a:endParaRPr lang="en-US" altLang="zh-CN" sz="2800" b="1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799330" y="3703955"/>
            <a:ext cx="3704590" cy="3034030"/>
            <a:chOff x="7558" y="6022"/>
            <a:chExt cx="5834" cy="4778"/>
          </a:xfrm>
        </p:grpSpPr>
        <p:grpSp>
          <p:nvGrpSpPr>
            <p:cNvPr id="9" name="组合 8"/>
            <p:cNvGrpSpPr/>
            <p:nvPr/>
          </p:nvGrpSpPr>
          <p:grpSpPr>
            <a:xfrm>
              <a:off x="7558" y="6022"/>
              <a:ext cx="5834" cy="4778"/>
              <a:chOff x="7428" y="6022"/>
              <a:chExt cx="5834" cy="4778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7428" y="6022"/>
                <a:ext cx="5835" cy="4778"/>
                <a:chOff x="7401" y="5308"/>
                <a:chExt cx="5835" cy="4778"/>
              </a:xfrm>
            </p:grpSpPr>
            <p:pic>
              <p:nvPicPr>
                <p:cNvPr id="22" name="图片 21" descr="3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401" y="5842"/>
                  <a:ext cx="5835" cy="4244"/>
                </a:xfrm>
                <a:prstGeom prst="rect">
                  <a:avLst/>
                </a:prstGeom>
              </p:spPr>
            </p:pic>
            <p:sp>
              <p:nvSpPr>
                <p:cNvPr id="23" name="文本框 22"/>
                <p:cNvSpPr txBox="1"/>
                <p:nvPr>
                  <p:custDataLst>
                    <p:tags r:id="rId8"/>
                  </p:custDataLst>
                </p:nvPr>
              </p:nvSpPr>
              <p:spPr>
                <a:xfrm>
                  <a:off x="7984" y="5308"/>
                  <a:ext cx="3606" cy="798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>
                    <a:lnSpc>
                      <a:spcPct val="150000"/>
                    </a:lnSpc>
                  </a:pPr>
                  <a:r>
                    <a:rPr lang="en-US" altLang="zh-CN" b="1">
                      <a:solidFill>
                        <a:srgbClr val="FF0000"/>
                      </a:solidFill>
                    </a:rPr>
                    <a:t>k=4:</a:t>
                  </a:r>
                  <a:endParaRPr lang="en-US" altLang="zh-CN" b="1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24" name="文本框 23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0426" y="7436"/>
                <a:ext cx="875" cy="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noAutofit/>
              </a:bodyPr>
              <a:p>
                <a:pPr algn="ctr">
                  <a:lnSpc>
                    <a:spcPct val="90000"/>
                  </a:lnSpc>
                </a:pPr>
                <a:r>
                  <a:rPr lang="en-US" altLang="zh-CN" sz="2800" b="1"/>
                  <a:t>5</a:t>
                </a:r>
                <a:endParaRPr lang="en-US" altLang="zh-CN" sz="2800" b="1"/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426" y="9563"/>
                <a:ext cx="875" cy="7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noAutofit/>
              </a:bodyPr>
              <a:p>
                <a:pPr algn="ctr">
                  <a:lnSpc>
                    <a:spcPct val="90000"/>
                  </a:lnSpc>
                </a:pPr>
                <a:r>
                  <a:rPr lang="en-US" altLang="zh-CN" sz="2800" b="1"/>
                  <a:t>10</a:t>
                </a:r>
                <a:endParaRPr lang="en-US" altLang="zh-CN" sz="2800" b="1"/>
              </a:p>
            </p:txBody>
          </p:sp>
        </p:grpSp>
        <p:sp>
          <p:nvSpPr>
            <p:cNvPr id="26" name="文本框 25"/>
            <p:cNvSpPr txBox="1"/>
            <p:nvPr>
              <p:custDataLst>
                <p:tags r:id="rId11"/>
              </p:custDataLst>
            </p:nvPr>
          </p:nvSpPr>
          <p:spPr>
            <a:xfrm>
              <a:off x="8719" y="8138"/>
              <a:ext cx="875" cy="7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noAutofit/>
            </a:bodyPr>
            <a:p>
              <a:pPr algn="ctr">
                <a:lnSpc>
                  <a:spcPct val="90000"/>
                </a:lnSpc>
              </a:pPr>
              <a:r>
                <a:rPr lang="en-US" altLang="zh-CN" sz="2800" b="1"/>
                <a:t>10</a:t>
              </a:r>
              <a:endParaRPr lang="en-US" altLang="zh-CN" sz="2800" b="1"/>
            </a:p>
          </p:txBody>
        </p:sp>
        <p:sp>
          <p:nvSpPr>
            <p:cNvPr id="27" name="文本框 26"/>
            <p:cNvSpPr txBox="1"/>
            <p:nvPr>
              <p:custDataLst>
                <p:tags r:id="rId12"/>
              </p:custDataLst>
            </p:nvPr>
          </p:nvSpPr>
          <p:spPr>
            <a:xfrm>
              <a:off x="11516" y="8138"/>
              <a:ext cx="875" cy="7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noAutofit/>
            </a:bodyPr>
            <a:p>
              <a:pPr algn="ctr">
                <a:lnSpc>
                  <a:spcPct val="90000"/>
                </a:lnSpc>
              </a:pPr>
              <a:r>
                <a:rPr lang="en-US" altLang="zh-CN" sz="2800" b="1"/>
                <a:t>4</a:t>
              </a:r>
              <a:endParaRPr lang="en-US" altLang="zh-CN" sz="2800" b="1"/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5536565" y="5047615"/>
            <a:ext cx="555625" cy="4457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2800" b="1">
                <a:solidFill>
                  <a:schemeClr val="tx1"/>
                </a:solidFill>
              </a:rPr>
              <a:t>9</a:t>
            </a:r>
            <a:endParaRPr lang="en-US" altLang="zh-CN" sz="2800" b="1">
              <a:solidFill>
                <a:schemeClr val="tx1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536565" y="5493385"/>
            <a:ext cx="555625" cy="44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2800" b="1">
                <a:solidFill>
                  <a:schemeClr val="tx1"/>
                </a:solidFill>
              </a:rPr>
              <a:t>6</a:t>
            </a:r>
            <a:endParaRPr lang="en-US" altLang="zh-CN" sz="2800" b="1">
              <a:solidFill>
                <a:schemeClr val="tx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092190" y="5493385"/>
            <a:ext cx="555625" cy="4457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2800" b="1">
                <a:solidFill>
                  <a:schemeClr val="tx1"/>
                </a:solidFill>
              </a:rPr>
              <a:t>8</a:t>
            </a:r>
            <a:endParaRPr lang="en-US" altLang="zh-CN" sz="2800" b="1">
              <a:solidFill>
                <a:schemeClr val="tx1"/>
              </a:solidFill>
            </a:endParaRPr>
          </a:p>
        </p:txBody>
      </p:sp>
      <p:sp>
        <p:nvSpPr>
          <p:cNvPr id="32" name="文本框 31"/>
          <p:cNvSpPr txBox="1"/>
          <p:nvPr>
            <p:custDataLst>
              <p:tags r:id="rId13"/>
            </p:custDataLst>
          </p:nvPr>
        </p:nvSpPr>
        <p:spPr>
          <a:xfrm>
            <a:off x="861060" y="165735"/>
            <a:ext cx="2665095" cy="51562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>
              <a:buClrTx/>
              <a:buSzTx/>
            </a:pPr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最短路径算法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4"/>
            </p:custDataLst>
          </p:nvPr>
        </p:nvSpPr>
        <p:spPr>
          <a:xfrm>
            <a:off x="1606233" y="3562350"/>
            <a:ext cx="2109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rgbClr val="FF0000"/>
                </a:solidFill>
              </a:rPr>
              <a:t>1</a:t>
            </a:r>
            <a:r>
              <a:rPr lang="zh-CN" altLang="en-US">
                <a:solidFill>
                  <a:srgbClr val="FF0000"/>
                </a:solidFill>
              </a:rPr>
              <a:t>号点中转</a:t>
            </a:r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5" name="直接箭头连接符 4"/>
          <p:cNvCxnSpPr>
            <a:stCxn id="2" idx="2"/>
          </p:cNvCxnSpPr>
          <p:nvPr>
            <p:custDataLst>
              <p:tags r:id="rId15"/>
            </p:custDataLst>
          </p:nvPr>
        </p:nvCxnSpPr>
        <p:spPr>
          <a:xfrm flipH="1">
            <a:off x="2657793" y="3930650"/>
            <a:ext cx="6350" cy="3956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16"/>
            </p:custDataLst>
          </p:nvPr>
        </p:nvSpPr>
        <p:spPr>
          <a:xfrm>
            <a:off x="1606233" y="4326255"/>
            <a:ext cx="2109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rgbClr val="FF0000"/>
                </a:solidFill>
              </a:rPr>
              <a:t>2</a:t>
            </a:r>
            <a:r>
              <a:rPr lang="zh-CN" altLang="en-US">
                <a:solidFill>
                  <a:srgbClr val="FF0000"/>
                </a:solidFill>
              </a:rPr>
              <a:t>号点中转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7"/>
            </p:custDataLst>
          </p:nvPr>
        </p:nvSpPr>
        <p:spPr>
          <a:xfrm>
            <a:off x="1606233" y="4983480"/>
            <a:ext cx="2109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rgbClr val="FF0000"/>
                </a:solidFill>
              </a:rPr>
              <a:t>3</a:t>
            </a:r>
            <a:r>
              <a:rPr lang="zh-CN" altLang="en-US">
                <a:solidFill>
                  <a:srgbClr val="FF0000"/>
                </a:solidFill>
              </a:rPr>
              <a:t>号点中转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8"/>
            </p:custDataLst>
          </p:nvPr>
        </p:nvSpPr>
        <p:spPr>
          <a:xfrm>
            <a:off x="1606233" y="5640705"/>
            <a:ext cx="2109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rgbClr val="FF0000"/>
                </a:solidFill>
              </a:rPr>
              <a:t>4</a:t>
            </a:r>
            <a:r>
              <a:rPr lang="zh-CN" altLang="en-US">
                <a:solidFill>
                  <a:srgbClr val="FF0000"/>
                </a:solidFill>
              </a:rPr>
              <a:t>号点中转</a:t>
            </a:r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13" name="直接箭头连接符 12"/>
          <p:cNvCxnSpPr/>
          <p:nvPr>
            <p:custDataLst>
              <p:tags r:id="rId19"/>
            </p:custDataLst>
          </p:nvPr>
        </p:nvCxnSpPr>
        <p:spPr>
          <a:xfrm flipH="1">
            <a:off x="2664143" y="4587875"/>
            <a:ext cx="6350" cy="3956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>
            <p:custDataLst>
              <p:tags r:id="rId20"/>
            </p:custDataLst>
          </p:nvPr>
        </p:nvCxnSpPr>
        <p:spPr>
          <a:xfrm flipH="1">
            <a:off x="2651443" y="5245100"/>
            <a:ext cx="6350" cy="3956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>
            <p:custDataLst>
              <p:tags r:id="rId21"/>
            </p:custDataLst>
          </p:nvPr>
        </p:nvSpPr>
        <p:spPr>
          <a:xfrm>
            <a:off x="1606233" y="6191250"/>
            <a:ext cx="2109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rgbClr val="FF0000"/>
                </a:solidFill>
              </a:rPr>
              <a:t>n</a:t>
            </a:r>
            <a:r>
              <a:rPr lang="zh-CN" altLang="en-US">
                <a:solidFill>
                  <a:srgbClr val="FF0000"/>
                </a:solidFill>
              </a:rPr>
              <a:t>号点中转</a:t>
            </a:r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33" name="直接箭头连接符 32"/>
          <p:cNvCxnSpPr/>
          <p:nvPr>
            <p:custDataLst>
              <p:tags r:id="rId22"/>
            </p:custDataLst>
          </p:nvPr>
        </p:nvCxnSpPr>
        <p:spPr>
          <a:xfrm flipH="1">
            <a:off x="2657793" y="5849620"/>
            <a:ext cx="6350" cy="3956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201930" y="4738370"/>
            <a:ext cx="1649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得到最小值，即最短路径</a:t>
            </a:r>
            <a:endParaRPr lang="zh-CN" altLang="en-US"/>
          </a:p>
        </p:txBody>
      </p:sp>
      <p:sp>
        <p:nvSpPr>
          <p:cNvPr id="35" name="左大括号 34"/>
          <p:cNvSpPr/>
          <p:nvPr/>
        </p:nvSpPr>
        <p:spPr>
          <a:xfrm>
            <a:off x="1697990" y="3749675"/>
            <a:ext cx="278130" cy="265620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30" grpId="0"/>
      <p:bldP spid="34" grpId="0"/>
      <p:bldP spid="35" grpId="0" animBg="1"/>
      <p:bldP spid="28" grpId="0" animBg="1"/>
      <p:bldP spid="29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17855" y="803910"/>
            <a:ext cx="8462645" cy="2999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sym typeface="+mn-ea"/>
              </a:rPr>
              <a:t>Floyed</a:t>
            </a:r>
            <a:r>
              <a:rPr lang="zh-CN" altLang="en-US" b="1" dirty="0">
                <a:solidFill>
                  <a:srgbClr val="FF0000"/>
                </a:solidFill>
                <a:sym typeface="+mn-ea"/>
              </a:rPr>
              <a:t>代码</a:t>
            </a:r>
            <a:r>
              <a:rPr lang="en-US" altLang="zh-CN" b="1" dirty="0">
                <a:solidFill>
                  <a:srgbClr val="FF0000"/>
                </a:solidFill>
                <a:sym typeface="+mn-ea"/>
              </a:rPr>
              <a:t>:</a:t>
            </a:r>
            <a:endParaRPr lang="zh-CN" altLang="en-US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f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or (k = 1; k &lt;= n; k++)</a:t>
            </a:r>
            <a:r>
              <a:rPr lang="en-US" altLang="zh-CN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  //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依次经过</a:t>
            </a:r>
            <a:r>
              <a:rPr lang="en-US" altLang="zh-CN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1~n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中的</a:t>
            </a:r>
            <a:r>
              <a:rPr lang="en-US" altLang="zh-CN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n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个点进行中转</a:t>
            </a:r>
            <a:endParaRPr lang="zh-CN" altLang="en-US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   </a:t>
            </a:r>
            <a:r>
              <a:rPr lang="en-US" altLang="zh-CN" b="1" dirty="0">
                <a:latin typeface="宋体" panose="02010600030101010101" pitchFamily="2" charset="-122"/>
                <a:sym typeface="+mn-ea"/>
              </a:rPr>
              <a:t>f</a:t>
            </a:r>
            <a:r>
              <a:rPr lang="zh-CN" altLang="en-US" b="1" dirty="0">
                <a:latin typeface="宋体" panose="02010600030101010101" pitchFamily="2" charset="-122"/>
                <a:sym typeface="+mn-ea"/>
              </a:rPr>
              <a:t>or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 (i = 1; i &lt;= n; i++)</a:t>
            </a:r>
            <a:endParaRPr lang="zh-CN" altLang="en-US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	 </a:t>
            </a:r>
            <a:r>
              <a:rPr lang="en-US" altLang="zh-CN" b="1" dirty="0">
                <a:latin typeface="宋体" panose="02010600030101010101" pitchFamily="2" charset="-122"/>
                <a:sym typeface="+mn-ea"/>
              </a:rPr>
              <a:t>f</a:t>
            </a:r>
            <a:r>
              <a:rPr lang="zh-CN" altLang="en-US" b="1" dirty="0">
                <a:latin typeface="宋体" panose="02010600030101010101" pitchFamily="2" charset="-122"/>
                <a:sym typeface="+mn-ea"/>
              </a:rPr>
              <a:t>or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 (j = 1; j &lt;= n; j++)</a:t>
            </a:r>
            <a:endParaRPr lang="zh-CN" altLang="en-US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	     </a:t>
            </a:r>
            <a:r>
              <a:rPr lang="en-US" altLang="zh-CN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i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f (</a:t>
            </a:r>
            <a:r>
              <a:rPr lang="en-US" altLang="zh-CN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map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[i][j] &gt;</a:t>
            </a:r>
            <a:r>
              <a:rPr lang="en-US" altLang="zh-CN" b="1" dirty="0">
                <a:latin typeface="宋体" panose="02010600030101010101" pitchFamily="2" charset="-122"/>
                <a:sym typeface="+mn-ea"/>
              </a:rPr>
              <a:t>map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[i][k] + </a:t>
            </a:r>
            <a:r>
              <a:rPr lang="en-US" altLang="zh-CN" b="1" dirty="0">
                <a:latin typeface="宋体" panose="02010600030101010101" pitchFamily="2" charset="-122"/>
                <a:sym typeface="+mn-ea"/>
              </a:rPr>
              <a:t>map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[k][j])</a:t>
            </a:r>
            <a:endParaRPr lang="zh-CN" altLang="en-US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	         </a:t>
            </a:r>
            <a:r>
              <a:rPr lang="en-US" altLang="zh-CN" b="1" dirty="0">
                <a:latin typeface="宋体" panose="02010600030101010101" pitchFamily="2" charset="-122"/>
                <a:sym typeface="+mn-ea"/>
              </a:rPr>
              <a:t>map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[i][j] = </a:t>
            </a:r>
            <a:r>
              <a:rPr lang="en-US" altLang="zh-CN" b="1" dirty="0">
                <a:latin typeface="宋体" panose="02010600030101010101" pitchFamily="2" charset="-122"/>
                <a:sym typeface="+mn-ea"/>
              </a:rPr>
              <a:t>map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[i][k] +</a:t>
            </a:r>
            <a:r>
              <a:rPr lang="en-US" altLang="zh-CN" b="1" dirty="0">
                <a:latin typeface="宋体" panose="02010600030101010101" pitchFamily="2" charset="-122"/>
                <a:sym typeface="+mn-ea"/>
              </a:rPr>
              <a:t>map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[k][j];</a:t>
            </a:r>
            <a:endParaRPr lang="zh-CN" altLang="en-US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sym typeface="+mn-ea"/>
              </a:rPr>
              <a:t>        算法结束：</a:t>
            </a:r>
            <a:r>
              <a:rPr lang="en-US" altLang="zh-CN" b="1" dirty="0">
                <a:solidFill>
                  <a:schemeClr val="tx1"/>
                </a:solidFill>
                <a:sym typeface="+mn-ea"/>
              </a:rPr>
              <a:t>map</a:t>
            </a:r>
            <a:r>
              <a:rPr lang="zh-CN" altLang="en-US" b="1" dirty="0">
                <a:solidFill>
                  <a:schemeClr val="tx1"/>
                </a:solidFill>
                <a:sym typeface="+mn-ea"/>
              </a:rPr>
              <a:t>[i][j]得出的就是从i到j的最短路径。</a:t>
            </a:r>
            <a:endParaRPr lang="zh-CN" altLang="en-US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61060" y="165735"/>
            <a:ext cx="2665095" cy="51562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>
              <a:buClrTx/>
              <a:buSzTx/>
            </a:pPr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最短路径算法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0985" y="4754880"/>
            <a:ext cx="4559935" cy="7086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94005" y="1028700"/>
            <a:ext cx="836993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800" b="1" dirty="0"/>
              <a:t>另外需要注意的是：Floyd-Warshall算法不能解决带有“负权回路”（或者叫“负权环”）的图，因为带有“负权回路”的图没有最短路。</a:t>
            </a:r>
            <a:endParaRPr lang="zh-CN" altLang="en-US" sz="1800" b="1" dirty="0"/>
          </a:p>
        </p:txBody>
      </p:sp>
      <p:pic>
        <p:nvPicPr>
          <p:cNvPr id="5" name="图片 4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8650" y="2685415"/>
            <a:ext cx="4669790" cy="274447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61060" y="165735"/>
            <a:ext cx="2665095" cy="51562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>
              <a:buClrTx/>
              <a:buSzTx/>
            </a:pPr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最短路径算法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27965" y="1130300"/>
            <a:ext cx="848550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Floyed算法变形：</a:t>
            </a:r>
            <a:endParaRPr lang="zh-CN" altLang="en-US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sym typeface="+mn-ea"/>
              </a:rPr>
              <a:t>　　如果是一个没有边权的图，把相连的两点间的距离设为</a:t>
            </a:r>
            <a:r>
              <a:rPr lang="en-US" altLang="zh-CN" b="1" dirty="0">
                <a:solidFill>
                  <a:schemeClr val="tx1"/>
                </a:solidFill>
                <a:sym typeface="+mn-ea"/>
              </a:rPr>
              <a:t>map</a:t>
            </a:r>
            <a:r>
              <a:rPr lang="zh-CN" altLang="en-US" b="1" dirty="0">
                <a:solidFill>
                  <a:schemeClr val="tx1"/>
                </a:solidFill>
                <a:sym typeface="+mn-ea"/>
              </a:rPr>
              <a:t>[i][j]=true，不相连的两点设为</a:t>
            </a:r>
            <a:r>
              <a:rPr lang="en-US" altLang="zh-CN" b="1" dirty="0">
                <a:solidFill>
                  <a:schemeClr val="tx1"/>
                </a:solidFill>
                <a:sym typeface="+mn-ea"/>
              </a:rPr>
              <a:t>map</a:t>
            </a:r>
            <a:r>
              <a:rPr lang="zh-CN" altLang="en-US" b="1" dirty="0">
                <a:solidFill>
                  <a:schemeClr val="tx1"/>
                </a:solidFill>
                <a:sym typeface="+mn-ea"/>
              </a:rPr>
              <a:t>[i][j]=false</a:t>
            </a:r>
            <a:r>
              <a:rPr lang="en-US" altLang="zh-CN" b="1" dirty="0">
                <a:solidFill>
                  <a:schemeClr val="tx1"/>
                </a:solidFill>
                <a:sym typeface="+mn-ea"/>
              </a:rPr>
              <a:t>.</a:t>
            </a:r>
            <a:endParaRPr lang="zh-CN" altLang="en-US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　　  </a:t>
            </a:r>
            <a:r>
              <a:rPr lang="en-US" altLang="zh-CN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map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[i][j] = </a:t>
            </a:r>
            <a:r>
              <a:rPr lang="en-US" altLang="zh-CN" b="1" dirty="0">
                <a:latin typeface="宋体" panose="02010600030101010101" pitchFamily="2" charset="-122"/>
                <a:sym typeface="+mn-ea"/>
              </a:rPr>
              <a:t>map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[i][j] || (</a:t>
            </a:r>
            <a:r>
              <a:rPr lang="en-US" altLang="zh-CN" b="1" dirty="0">
                <a:latin typeface="宋体" panose="02010600030101010101" pitchFamily="2" charset="-122"/>
                <a:sym typeface="+mn-ea"/>
              </a:rPr>
              <a:t>map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[i][k] &amp;&amp; </a:t>
            </a:r>
            <a:r>
              <a:rPr lang="en-US" altLang="zh-CN" b="1" dirty="0">
                <a:latin typeface="宋体" panose="02010600030101010101" pitchFamily="2" charset="-122"/>
                <a:sym typeface="+mn-ea"/>
              </a:rPr>
              <a:t>map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[k][j]);</a:t>
            </a:r>
            <a:endParaRPr lang="zh-CN" altLang="en-US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sym typeface="+mn-ea"/>
              </a:rPr>
              <a:t>         用这个办法可以判断一张图中的两点是否相连。</a:t>
            </a:r>
            <a:endParaRPr lang="zh-CN" altLang="en-US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61060" y="165735"/>
            <a:ext cx="2665095" cy="51562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>
              <a:buClrTx/>
              <a:buSzTx/>
            </a:pPr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最短路径算法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p>
            <a:r>
              <a:rPr lang="en-US" altLang="zh-CN"/>
              <a:t>4 8</a:t>
            </a:r>
            <a:endParaRPr lang="en-US" altLang="zh-CN"/>
          </a:p>
          <a:p>
            <a:r>
              <a:rPr lang="en-US" altLang="zh-CN"/>
              <a:t>1 2 2</a:t>
            </a:r>
            <a:endParaRPr lang="en-US" altLang="zh-CN"/>
          </a:p>
          <a:p>
            <a:r>
              <a:rPr lang="en-US" altLang="zh-CN"/>
              <a:t>1 3 6</a:t>
            </a:r>
            <a:endParaRPr lang="en-US" altLang="zh-CN"/>
          </a:p>
          <a:p>
            <a:r>
              <a:rPr lang="en-US" altLang="zh-CN"/>
              <a:t>1 4 4 </a:t>
            </a:r>
            <a:endParaRPr lang="en-US" altLang="zh-CN"/>
          </a:p>
          <a:p>
            <a:r>
              <a:rPr lang="en-US" altLang="zh-CN"/>
              <a:t>2 3 3 </a:t>
            </a:r>
            <a:endParaRPr lang="en-US" altLang="zh-CN"/>
          </a:p>
          <a:p>
            <a:r>
              <a:rPr lang="en-US" altLang="zh-CN"/>
              <a:t>3 1 7 </a:t>
            </a:r>
            <a:endParaRPr lang="en-US" altLang="zh-CN"/>
          </a:p>
          <a:p>
            <a:r>
              <a:rPr lang="en-US" altLang="zh-CN"/>
              <a:t>3 4 1</a:t>
            </a:r>
            <a:endParaRPr lang="en-US" altLang="zh-CN"/>
          </a:p>
          <a:p>
            <a:r>
              <a:rPr lang="en-US" altLang="zh-CN"/>
              <a:t>4 1 5</a:t>
            </a:r>
            <a:endParaRPr lang="en-US" altLang="zh-CN"/>
          </a:p>
          <a:p>
            <a:r>
              <a:rPr lang="en-US" altLang="zh-CN"/>
              <a:t>4 3 12</a:t>
            </a:r>
            <a:endParaRPr lang="en-US" altLang="zh-CN"/>
          </a:p>
        </p:txBody>
      </p:sp>
    </p:spTree>
    <p:custDataLst>
      <p:tags r:id="rId1"/>
    </p:custData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44" name="Group 70"/>
          <p:cNvGrpSpPr/>
          <p:nvPr/>
        </p:nvGrpSpPr>
        <p:grpSpPr>
          <a:xfrm>
            <a:off x="828675" y="2313305"/>
            <a:ext cx="3489960" cy="2764155"/>
            <a:chOff x="0" y="0"/>
            <a:chExt cx="3780" cy="2652"/>
          </a:xfrm>
        </p:grpSpPr>
        <p:sp>
          <p:nvSpPr>
            <p:cNvPr id="17446" name="Oval 71"/>
            <p:cNvSpPr/>
            <p:nvPr/>
          </p:nvSpPr>
          <p:spPr>
            <a:xfrm>
              <a:off x="0" y="625"/>
              <a:ext cx="541" cy="539"/>
            </a:xfrm>
            <a:prstGeom prst="ellipse">
              <a:avLst/>
            </a:prstGeom>
            <a:solidFill>
              <a:srgbClr val="99CC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47" name="Oval 72"/>
            <p:cNvSpPr/>
            <p:nvPr/>
          </p:nvSpPr>
          <p:spPr>
            <a:xfrm>
              <a:off x="1621" y="0"/>
              <a:ext cx="539" cy="540"/>
            </a:xfrm>
            <a:prstGeom prst="ellipse">
              <a:avLst/>
            </a:prstGeom>
            <a:solidFill>
              <a:srgbClr val="99CC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48" name="Oval 73"/>
            <p:cNvSpPr/>
            <p:nvPr/>
          </p:nvSpPr>
          <p:spPr>
            <a:xfrm>
              <a:off x="1440" y="2028"/>
              <a:ext cx="541" cy="540"/>
            </a:xfrm>
            <a:prstGeom prst="ellipse">
              <a:avLst/>
            </a:prstGeom>
            <a:solidFill>
              <a:srgbClr val="99CC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49" name="Oval 74"/>
            <p:cNvSpPr/>
            <p:nvPr/>
          </p:nvSpPr>
          <p:spPr>
            <a:xfrm>
              <a:off x="1621" y="936"/>
              <a:ext cx="539" cy="541"/>
            </a:xfrm>
            <a:prstGeom prst="ellipse">
              <a:avLst/>
            </a:prstGeom>
            <a:solidFill>
              <a:srgbClr val="99CC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0" name="Oval 75"/>
            <p:cNvSpPr/>
            <p:nvPr/>
          </p:nvSpPr>
          <p:spPr>
            <a:xfrm>
              <a:off x="3241" y="469"/>
              <a:ext cx="539" cy="539"/>
            </a:xfrm>
            <a:prstGeom prst="ellipse">
              <a:avLst/>
            </a:prstGeom>
            <a:solidFill>
              <a:srgbClr val="99CC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1" name="Line 76"/>
            <p:cNvSpPr/>
            <p:nvPr/>
          </p:nvSpPr>
          <p:spPr>
            <a:xfrm flipV="1">
              <a:off x="541" y="312"/>
              <a:ext cx="1080" cy="468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52" name="Line 77"/>
            <p:cNvSpPr/>
            <p:nvPr/>
          </p:nvSpPr>
          <p:spPr>
            <a:xfrm>
              <a:off x="360" y="1092"/>
              <a:ext cx="1080" cy="109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53" name="Line 78"/>
            <p:cNvSpPr/>
            <p:nvPr/>
          </p:nvSpPr>
          <p:spPr>
            <a:xfrm>
              <a:off x="541" y="936"/>
              <a:ext cx="1080" cy="156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54" name="Line 79"/>
            <p:cNvSpPr/>
            <p:nvPr/>
          </p:nvSpPr>
          <p:spPr>
            <a:xfrm>
              <a:off x="1800" y="469"/>
              <a:ext cx="0" cy="467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55" name="Line 80"/>
            <p:cNvSpPr/>
            <p:nvPr/>
          </p:nvSpPr>
          <p:spPr>
            <a:xfrm>
              <a:off x="1800" y="1404"/>
              <a:ext cx="0" cy="624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56" name="Line 81"/>
            <p:cNvSpPr/>
            <p:nvPr/>
          </p:nvSpPr>
          <p:spPr>
            <a:xfrm flipV="1">
              <a:off x="2160" y="780"/>
              <a:ext cx="1081" cy="468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57" name="Line 82"/>
            <p:cNvSpPr/>
            <p:nvPr/>
          </p:nvSpPr>
          <p:spPr>
            <a:xfrm>
              <a:off x="2160" y="312"/>
              <a:ext cx="1081" cy="313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58" name="Text Box 83"/>
            <p:cNvSpPr txBox="1"/>
            <p:nvPr/>
          </p:nvSpPr>
          <p:spPr>
            <a:xfrm>
              <a:off x="60" y="622"/>
              <a:ext cx="360" cy="46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9" name="Text Box 84"/>
            <p:cNvSpPr txBox="1"/>
            <p:nvPr/>
          </p:nvSpPr>
          <p:spPr>
            <a:xfrm>
              <a:off x="1621" y="0"/>
              <a:ext cx="539" cy="46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0" name="Rectangle 85"/>
            <p:cNvSpPr/>
            <p:nvPr/>
          </p:nvSpPr>
          <p:spPr>
            <a:xfrm>
              <a:off x="1621" y="936"/>
              <a:ext cx="539" cy="78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1" name="Text Box 86"/>
            <p:cNvSpPr txBox="1"/>
            <p:nvPr/>
          </p:nvSpPr>
          <p:spPr>
            <a:xfrm>
              <a:off x="1621" y="936"/>
              <a:ext cx="539" cy="62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2" name="Text Box 87"/>
            <p:cNvSpPr txBox="1"/>
            <p:nvPr/>
          </p:nvSpPr>
          <p:spPr>
            <a:xfrm>
              <a:off x="1440" y="2028"/>
              <a:ext cx="541" cy="62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3" name="Text Box 88"/>
            <p:cNvSpPr txBox="1"/>
            <p:nvPr/>
          </p:nvSpPr>
          <p:spPr>
            <a:xfrm>
              <a:off x="3241" y="469"/>
              <a:ext cx="539" cy="623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5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4" name="Text Box 89"/>
            <p:cNvSpPr txBox="1"/>
            <p:nvPr/>
          </p:nvSpPr>
          <p:spPr>
            <a:xfrm>
              <a:off x="841" y="222"/>
              <a:ext cx="360" cy="46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5" name="Text Box 90"/>
            <p:cNvSpPr txBox="1"/>
            <p:nvPr/>
          </p:nvSpPr>
          <p:spPr>
            <a:xfrm>
              <a:off x="901" y="690"/>
              <a:ext cx="360" cy="46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6" name="Text Box 91"/>
            <p:cNvSpPr txBox="1"/>
            <p:nvPr/>
          </p:nvSpPr>
          <p:spPr>
            <a:xfrm>
              <a:off x="795" y="1380"/>
              <a:ext cx="541" cy="46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7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7" name="Text Box 92"/>
            <p:cNvSpPr txBox="1"/>
            <p:nvPr/>
          </p:nvSpPr>
          <p:spPr>
            <a:xfrm>
              <a:off x="1696" y="531"/>
              <a:ext cx="539" cy="72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8" name="Text Box 93"/>
            <p:cNvSpPr txBox="1"/>
            <p:nvPr/>
          </p:nvSpPr>
          <p:spPr>
            <a:xfrm>
              <a:off x="1695" y="1560"/>
              <a:ext cx="720" cy="62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9" name="Text Box 94"/>
            <p:cNvSpPr txBox="1"/>
            <p:nvPr/>
          </p:nvSpPr>
          <p:spPr>
            <a:xfrm>
              <a:off x="2460" y="690"/>
              <a:ext cx="360" cy="46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6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70" name="Text Box 95"/>
            <p:cNvSpPr txBox="1"/>
            <p:nvPr/>
          </p:nvSpPr>
          <p:spPr>
            <a:xfrm>
              <a:off x="2416" y="96"/>
              <a:ext cx="360" cy="46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697230" y="921385"/>
            <a:ext cx="795782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、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Dijkstra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迪杰斯特拉算法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indent="457200"/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基于贪心思想的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单源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最短路算法，起点只有一个，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indent="457200"/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时间复杂度：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O(n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    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不能处理负边权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61060" y="165735"/>
            <a:ext cx="2665095" cy="51562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>
              <a:buClrTx/>
              <a:buSzTx/>
            </a:pPr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最短路径算法</a:t>
            </a:r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160010" y="1991360"/>
            <a:ext cx="2960370" cy="3085465"/>
            <a:chOff x="8126" y="3136"/>
            <a:chExt cx="4662" cy="4859"/>
          </a:xfrm>
        </p:grpSpPr>
        <p:sp>
          <p:nvSpPr>
            <p:cNvPr id="5" name="文本框 4"/>
            <p:cNvSpPr txBox="1"/>
            <p:nvPr/>
          </p:nvSpPr>
          <p:spPr>
            <a:xfrm>
              <a:off x="8853" y="3136"/>
              <a:ext cx="393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en-US" altLang="zh-CN"/>
                <a:t>12345</a:t>
              </a:r>
              <a:endParaRPr lang="en-US" altLang="zh-CN"/>
            </a:p>
          </p:txBody>
        </p:sp>
        <p:sp>
          <p:nvSpPr>
            <p:cNvPr id="6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8126" y="3716"/>
              <a:ext cx="644" cy="42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>
                <a:lnSpc>
                  <a:spcPct val="190000"/>
                </a:lnSpc>
              </a:pPr>
              <a:r>
                <a:rPr lang="en-US" altLang="zh-CN"/>
                <a:t>12345</a:t>
              </a:r>
              <a:endParaRPr lang="en-US" altLang="zh-CN"/>
            </a:p>
          </p:txBody>
        </p:sp>
      </p:grpSp>
      <p:graphicFrame>
        <p:nvGraphicFramePr>
          <p:cNvPr id="3" name="表格 2"/>
          <p:cNvGraphicFramePr/>
          <p:nvPr>
            <p:custDataLst>
              <p:tags r:id="rId3"/>
            </p:custDataLst>
          </p:nvPr>
        </p:nvGraphicFramePr>
        <p:xfrm>
          <a:off x="5568950" y="2377440"/>
          <a:ext cx="2699500" cy="2700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750"/>
                <a:gridCol w="540000"/>
                <a:gridCol w="540000"/>
                <a:gridCol w="540000"/>
                <a:gridCol w="539750"/>
              </a:tblGrid>
              <a:tr h="540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  <a:latin typeface="+mn-ea"/>
                        </a:rPr>
                        <a:t>0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  <a:latin typeface="+mn-ea"/>
                        </a:rPr>
                        <a:t>2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  <a:latin typeface="+mn-ea"/>
                        </a:rPr>
                        <a:t>4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  <a:latin typeface="+mn-ea"/>
                        </a:rPr>
                        <a:t>7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  <a:latin typeface="+mn-ea"/>
                        </a:rPr>
                        <a:t>∞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400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  <a:latin typeface="+mn-ea"/>
                        </a:rPr>
                        <a:t>2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  <a:latin typeface="+mn-ea"/>
                        </a:rPr>
                        <a:t>0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  <a:latin typeface="+mn-ea"/>
                        </a:rPr>
                        <a:t>1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1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∞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  <a:latin typeface="+mn-ea"/>
                        </a:rPr>
                        <a:t>2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400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  <a:latin typeface="+mn-ea"/>
                        </a:rPr>
                        <a:t>4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  <a:latin typeface="+mn-ea"/>
                        </a:rPr>
                        <a:t>1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  <a:latin typeface="+mn-ea"/>
                        </a:rPr>
                        <a:t>0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  <a:latin typeface="+mn-ea"/>
                        </a:rPr>
                        <a:t>1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  <a:latin typeface="+mn-ea"/>
                        </a:rPr>
                        <a:t>6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4038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  <a:latin typeface="+mn-ea"/>
                        </a:rPr>
                        <a:t>7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1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∞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  <a:latin typeface="+mn-ea"/>
                        </a:rPr>
                        <a:t>1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  <a:latin typeface="+mn-ea"/>
                        </a:rPr>
                        <a:t>0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1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∞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400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1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∞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  <a:latin typeface="+mn-ea"/>
                        </a:rPr>
                        <a:t>2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  <a:latin typeface="+mn-ea"/>
                        </a:rPr>
                        <a:t>6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1"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∞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  <a:latin typeface="+mn-ea"/>
                        </a:rPr>
                        <a:t>0</a:t>
                      </a:r>
                      <a:endParaRPr lang="en-US" altLang="zh-CN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5621655" y="5108575"/>
            <a:ext cx="2543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初始化边集数组</a:t>
            </a:r>
            <a:r>
              <a:rPr lang="en-US" altLang="zh-CN"/>
              <a:t>e[u][v]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828675" y="5476875"/>
            <a:ext cx="5252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源点：</a:t>
            </a:r>
            <a:r>
              <a:rPr lang="en-US" altLang="zh-CN"/>
              <a:t>1</a:t>
            </a:r>
            <a:endParaRPr lang="en-US" altLang="zh-CN"/>
          </a:p>
          <a:p>
            <a:r>
              <a:rPr lang="zh-CN" altLang="en-US"/>
              <a:t>求源点到各点的最短距离</a:t>
            </a:r>
            <a:r>
              <a:rPr lang="en-US" altLang="zh-CN"/>
              <a:t>dis[v],</a:t>
            </a:r>
            <a:r>
              <a:rPr lang="zh-CN" altLang="en-US"/>
              <a:t>输出最短路径</a:t>
            </a:r>
            <a:r>
              <a:rPr lang="en-US" altLang="zh-CN"/>
              <a:t>pre[v]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76225" y="725805"/>
            <a:ext cx="8867775" cy="5862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2.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Dijkstra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算法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 (N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 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迪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杰斯特拉（单源最短路径）</a:t>
            </a:r>
            <a:endParaRPr lang="en-US" altLang="zh-CN" b="1">
              <a:solidFill>
                <a:schemeClr val="tx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b="1" dirty="0">
              <a:solidFill>
                <a:schemeClr val="tx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算法描述：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  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设起点为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，</a:t>
            </a:r>
            <a:r>
              <a:rPr lang="en-US" altLang="zh-CN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dis[v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]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表示从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到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的最短路径。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  </a:t>
            </a:r>
            <a:r>
              <a:rPr lang="en-US" altLang="zh-CN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a)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初始化：</a:t>
            </a:r>
            <a:r>
              <a:rPr lang="en-US" altLang="zh-CN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dis[v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]=</a:t>
            </a:r>
            <a:r>
              <a:rPr lang="en-US" altLang="zh-CN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∞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</a:t>
            </a:r>
            <a:r>
              <a:rPr lang="en-US" altLang="zh-CN" b="1" err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≠</a:t>
            </a:r>
            <a:r>
              <a:rPr lang="en-US" altLang="zh-CN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); </a:t>
            </a:r>
            <a:r>
              <a:rPr lang="en-US" altLang="zh-CN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dis[s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]=0; </a:t>
            </a:r>
            <a:endParaRPr lang="en-US" altLang="zh-CN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  </a:t>
            </a:r>
            <a:r>
              <a:rPr lang="en-US" altLang="zh-CN" b="1" err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b)</a:t>
            </a:r>
            <a:r>
              <a:rPr lang="en-US" altLang="zh-CN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For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(i = 1; i &lt;= n ; i++)</a:t>
            </a:r>
            <a:endParaRPr lang="en-US" altLang="zh-CN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       1.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在没有被访问过的点中找一个顶点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u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使得</a:t>
            </a:r>
            <a:r>
              <a:rPr lang="en-US" altLang="zh-CN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dis[u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]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是最小的。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       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2.u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标记为已确定最短路径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       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3.For 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与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u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相连的每个未确定最短路径的顶点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</a:t>
            </a:r>
            <a:endParaRPr lang="en-US" altLang="zh-CN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         if </a:t>
            </a:r>
            <a:r>
              <a:rPr lang="en-US" altLang="zh-CN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 (</a:t>
            </a:r>
            <a:r>
              <a:rPr lang="en-US" altLang="zh-CN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dis[u]+w[u</a:t>
            </a:r>
            <a:r>
              <a:rPr lang="en-US" altLang="zh-CN" b="1" err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][</a:t>
            </a:r>
            <a:r>
              <a:rPr lang="en-US" altLang="zh-CN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]</a:t>
            </a:r>
            <a:r>
              <a:rPr lang="en-US" altLang="zh-CN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&lt;</a:t>
            </a:r>
            <a:r>
              <a:rPr lang="en-US" altLang="zh-CN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dis[v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]</a:t>
            </a:r>
            <a:r>
              <a:rPr lang="en-US" altLang="zh-CN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altLang="zh-CN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          </a:t>
            </a:r>
            <a:r>
              <a:rPr lang="en-US" altLang="zh-CN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{</a:t>
            </a:r>
            <a:endParaRPr lang="en-US" altLang="zh-CN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             </a:t>
            </a:r>
            <a:r>
              <a:rPr lang="en-US" altLang="zh-CN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dis[v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]</a:t>
            </a:r>
            <a:r>
              <a:rPr lang="en-US" altLang="zh-CN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</a:t>
            </a:r>
            <a:r>
              <a:rPr lang="en-US" altLang="zh-CN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dis[u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]</a:t>
            </a:r>
            <a:r>
              <a:rPr lang="en-US" altLang="zh-CN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altLang="zh-CN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w[u</a:t>
            </a:r>
            <a:r>
              <a:rPr lang="en-US" altLang="zh-CN" b="1" err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][</a:t>
            </a:r>
            <a:r>
              <a:rPr lang="en-US" altLang="zh-CN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];</a:t>
            </a:r>
            <a:endParaRPr lang="en-US" altLang="zh-CN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           </a:t>
            </a:r>
            <a:r>
              <a:rPr lang="en-US" altLang="zh-CN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}</a:t>
            </a:r>
            <a:endParaRPr lang="en-US" altLang="zh-CN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   </a:t>
            </a:r>
            <a:r>
              <a:rPr lang="en-US" altLang="zh-CN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c)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算法结束：</a:t>
            </a:r>
            <a:r>
              <a:rPr lang="en-US" altLang="zh-CN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dis[v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]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为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到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的最短距离；</a:t>
            </a:r>
            <a:r>
              <a:rPr lang="en-US" altLang="zh-CN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pre[v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]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为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的前驱节点，用来输出路径。</a:t>
            </a:r>
            <a:endParaRPr lang="zh-CN" altLang="en-US" b="1" dirty="0">
              <a:solidFill>
                <a:schemeClr val="tx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61060" y="165735"/>
            <a:ext cx="2665095" cy="51562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>
              <a:buClrTx/>
              <a:buSzTx/>
            </a:pPr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最短路径算法</a:t>
            </a:r>
            <a:endParaRPr lang="zh-CN" altLang="en-US"/>
          </a:p>
        </p:txBody>
      </p:sp>
      <p:grpSp>
        <p:nvGrpSpPr>
          <p:cNvPr id="17444" name="Group 70"/>
          <p:cNvGrpSpPr/>
          <p:nvPr/>
        </p:nvGrpSpPr>
        <p:grpSpPr>
          <a:xfrm>
            <a:off x="5523230" y="1170305"/>
            <a:ext cx="3489960" cy="2764155"/>
            <a:chOff x="0" y="0"/>
            <a:chExt cx="3780" cy="2652"/>
          </a:xfrm>
        </p:grpSpPr>
        <p:sp>
          <p:nvSpPr>
            <p:cNvPr id="17446" name="Oval 71"/>
            <p:cNvSpPr/>
            <p:nvPr>
              <p:custDataLst>
                <p:tags r:id="rId2"/>
              </p:custDataLst>
            </p:nvPr>
          </p:nvSpPr>
          <p:spPr>
            <a:xfrm>
              <a:off x="0" y="625"/>
              <a:ext cx="541" cy="539"/>
            </a:xfrm>
            <a:prstGeom prst="ellipse">
              <a:avLst/>
            </a:prstGeom>
            <a:solidFill>
              <a:srgbClr val="99CC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47" name="Oval 72"/>
            <p:cNvSpPr/>
            <p:nvPr>
              <p:custDataLst>
                <p:tags r:id="rId3"/>
              </p:custDataLst>
            </p:nvPr>
          </p:nvSpPr>
          <p:spPr>
            <a:xfrm>
              <a:off x="1621" y="0"/>
              <a:ext cx="539" cy="540"/>
            </a:xfrm>
            <a:prstGeom prst="ellipse">
              <a:avLst/>
            </a:prstGeom>
            <a:solidFill>
              <a:srgbClr val="99CC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48" name="Oval 73"/>
            <p:cNvSpPr/>
            <p:nvPr>
              <p:custDataLst>
                <p:tags r:id="rId4"/>
              </p:custDataLst>
            </p:nvPr>
          </p:nvSpPr>
          <p:spPr>
            <a:xfrm>
              <a:off x="1440" y="2028"/>
              <a:ext cx="541" cy="540"/>
            </a:xfrm>
            <a:prstGeom prst="ellipse">
              <a:avLst/>
            </a:prstGeom>
            <a:solidFill>
              <a:srgbClr val="99CC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49" name="Oval 74"/>
            <p:cNvSpPr/>
            <p:nvPr>
              <p:custDataLst>
                <p:tags r:id="rId5"/>
              </p:custDataLst>
            </p:nvPr>
          </p:nvSpPr>
          <p:spPr>
            <a:xfrm>
              <a:off x="1621" y="936"/>
              <a:ext cx="539" cy="541"/>
            </a:xfrm>
            <a:prstGeom prst="ellipse">
              <a:avLst/>
            </a:prstGeom>
            <a:solidFill>
              <a:srgbClr val="99CC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0" name="Oval 75"/>
            <p:cNvSpPr/>
            <p:nvPr>
              <p:custDataLst>
                <p:tags r:id="rId6"/>
              </p:custDataLst>
            </p:nvPr>
          </p:nvSpPr>
          <p:spPr>
            <a:xfrm>
              <a:off x="3241" y="469"/>
              <a:ext cx="539" cy="539"/>
            </a:xfrm>
            <a:prstGeom prst="ellipse">
              <a:avLst/>
            </a:prstGeom>
            <a:solidFill>
              <a:srgbClr val="99CC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1" name="Line 76"/>
            <p:cNvSpPr/>
            <p:nvPr>
              <p:custDataLst>
                <p:tags r:id="rId7"/>
              </p:custDataLst>
            </p:nvPr>
          </p:nvSpPr>
          <p:spPr>
            <a:xfrm flipV="1">
              <a:off x="541" y="312"/>
              <a:ext cx="1080" cy="468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52" name="Line 77"/>
            <p:cNvSpPr/>
            <p:nvPr>
              <p:custDataLst>
                <p:tags r:id="rId8"/>
              </p:custDataLst>
            </p:nvPr>
          </p:nvSpPr>
          <p:spPr>
            <a:xfrm>
              <a:off x="360" y="1092"/>
              <a:ext cx="1080" cy="109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53" name="Line 78"/>
            <p:cNvSpPr/>
            <p:nvPr>
              <p:custDataLst>
                <p:tags r:id="rId9"/>
              </p:custDataLst>
            </p:nvPr>
          </p:nvSpPr>
          <p:spPr>
            <a:xfrm>
              <a:off x="541" y="936"/>
              <a:ext cx="1080" cy="156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54" name="Line 79"/>
            <p:cNvSpPr/>
            <p:nvPr>
              <p:custDataLst>
                <p:tags r:id="rId10"/>
              </p:custDataLst>
            </p:nvPr>
          </p:nvSpPr>
          <p:spPr>
            <a:xfrm>
              <a:off x="1800" y="469"/>
              <a:ext cx="0" cy="467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55" name="Line 80"/>
            <p:cNvSpPr/>
            <p:nvPr>
              <p:custDataLst>
                <p:tags r:id="rId11"/>
              </p:custDataLst>
            </p:nvPr>
          </p:nvSpPr>
          <p:spPr>
            <a:xfrm>
              <a:off x="1800" y="1404"/>
              <a:ext cx="0" cy="624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56" name="Line 81"/>
            <p:cNvSpPr/>
            <p:nvPr>
              <p:custDataLst>
                <p:tags r:id="rId12"/>
              </p:custDataLst>
            </p:nvPr>
          </p:nvSpPr>
          <p:spPr>
            <a:xfrm flipV="1">
              <a:off x="2160" y="780"/>
              <a:ext cx="1081" cy="468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57" name="Line 82"/>
            <p:cNvSpPr/>
            <p:nvPr>
              <p:custDataLst>
                <p:tags r:id="rId13"/>
              </p:custDataLst>
            </p:nvPr>
          </p:nvSpPr>
          <p:spPr>
            <a:xfrm>
              <a:off x="2160" y="312"/>
              <a:ext cx="1081" cy="313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58" name="Text Box 83"/>
            <p:cNvSpPr txBox="1"/>
            <p:nvPr>
              <p:custDataLst>
                <p:tags r:id="rId14"/>
              </p:custDataLst>
            </p:nvPr>
          </p:nvSpPr>
          <p:spPr>
            <a:xfrm>
              <a:off x="60" y="622"/>
              <a:ext cx="360" cy="46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9" name="Text Box 84"/>
            <p:cNvSpPr txBox="1"/>
            <p:nvPr>
              <p:custDataLst>
                <p:tags r:id="rId15"/>
              </p:custDataLst>
            </p:nvPr>
          </p:nvSpPr>
          <p:spPr>
            <a:xfrm>
              <a:off x="1621" y="0"/>
              <a:ext cx="539" cy="46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0" name="Rectangle 85"/>
            <p:cNvSpPr/>
            <p:nvPr>
              <p:custDataLst>
                <p:tags r:id="rId16"/>
              </p:custDataLst>
            </p:nvPr>
          </p:nvSpPr>
          <p:spPr>
            <a:xfrm>
              <a:off x="1621" y="936"/>
              <a:ext cx="539" cy="78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1" name="Text Box 86"/>
            <p:cNvSpPr txBox="1"/>
            <p:nvPr>
              <p:custDataLst>
                <p:tags r:id="rId17"/>
              </p:custDataLst>
            </p:nvPr>
          </p:nvSpPr>
          <p:spPr>
            <a:xfrm>
              <a:off x="1621" y="936"/>
              <a:ext cx="539" cy="62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2" name="Text Box 87"/>
            <p:cNvSpPr txBox="1"/>
            <p:nvPr>
              <p:custDataLst>
                <p:tags r:id="rId18"/>
              </p:custDataLst>
            </p:nvPr>
          </p:nvSpPr>
          <p:spPr>
            <a:xfrm>
              <a:off x="1440" y="2028"/>
              <a:ext cx="541" cy="62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3" name="Text Box 88"/>
            <p:cNvSpPr txBox="1"/>
            <p:nvPr>
              <p:custDataLst>
                <p:tags r:id="rId19"/>
              </p:custDataLst>
            </p:nvPr>
          </p:nvSpPr>
          <p:spPr>
            <a:xfrm>
              <a:off x="3241" y="469"/>
              <a:ext cx="539" cy="623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5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4" name="Text Box 89"/>
            <p:cNvSpPr txBox="1"/>
            <p:nvPr>
              <p:custDataLst>
                <p:tags r:id="rId20"/>
              </p:custDataLst>
            </p:nvPr>
          </p:nvSpPr>
          <p:spPr>
            <a:xfrm>
              <a:off x="841" y="222"/>
              <a:ext cx="360" cy="46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5" name="Text Box 90"/>
            <p:cNvSpPr txBox="1"/>
            <p:nvPr>
              <p:custDataLst>
                <p:tags r:id="rId21"/>
              </p:custDataLst>
            </p:nvPr>
          </p:nvSpPr>
          <p:spPr>
            <a:xfrm>
              <a:off x="901" y="690"/>
              <a:ext cx="360" cy="46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6" name="Text Box 91"/>
            <p:cNvSpPr txBox="1"/>
            <p:nvPr>
              <p:custDataLst>
                <p:tags r:id="rId22"/>
              </p:custDataLst>
            </p:nvPr>
          </p:nvSpPr>
          <p:spPr>
            <a:xfrm>
              <a:off x="795" y="1380"/>
              <a:ext cx="541" cy="46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7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7" name="Text Box 92"/>
            <p:cNvSpPr txBox="1"/>
            <p:nvPr>
              <p:custDataLst>
                <p:tags r:id="rId23"/>
              </p:custDataLst>
            </p:nvPr>
          </p:nvSpPr>
          <p:spPr>
            <a:xfrm>
              <a:off x="1696" y="531"/>
              <a:ext cx="539" cy="72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8" name="Text Box 93"/>
            <p:cNvSpPr txBox="1"/>
            <p:nvPr>
              <p:custDataLst>
                <p:tags r:id="rId24"/>
              </p:custDataLst>
            </p:nvPr>
          </p:nvSpPr>
          <p:spPr>
            <a:xfrm>
              <a:off x="1695" y="1560"/>
              <a:ext cx="720" cy="62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9" name="Text Box 94"/>
            <p:cNvSpPr txBox="1"/>
            <p:nvPr>
              <p:custDataLst>
                <p:tags r:id="rId25"/>
              </p:custDataLst>
            </p:nvPr>
          </p:nvSpPr>
          <p:spPr>
            <a:xfrm>
              <a:off x="2460" y="690"/>
              <a:ext cx="360" cy="46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6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70" name="Text Box 95"/>
            <p:cNvSpPr txBox="1"/>
            <p:nvPr>
              <p:custDataLst>
                <p:tags r:id="rId26"/>
              </p:custDataLst>
            </p:nvPr>
          </p:nvSpPr>
          <p:spPr>
            <a:xfrm>
              <a:off x="2416" y="96"/>
              <a:ext cx="360" cy="46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en-US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</p:spTree>
    <p:custDataLst>
      <p:tags r:id="rId27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08280" y="1053465"/>
            <a:ext cx="87274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 dirty="0">
                <a:solidFill>
                  <a:srgbClr val="FF0000"/>
                </a:solidFill>
                <a:sym typeface="+mn-ea"/>
              </a:rPr>
              <a:t>一、什么是图？</a:t>
            </a:r>
            <a:endParaRPr lang="zh-CN" altLang="en-US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sym typeface="+mn-ea"/>
              </a:rPr>
              <a:t>　　</a:t>
            </a:r>
            <a:r>
              <a:rPr lang="zh-CN" altLang="en-US" b="1" dirty="0">
                <a:solidFill>
                  <a:schemeClr val="tx1"/>
                </a:solidFill>
                <a:sym typeface="+mn-ea"/>
              </a:rPr>
              <a:t>很简单，点用边连起来就叫做图，严格意义上讲，图是一种数据结构，定义为：graph=（V，E）。V是一个非空有限集合，代表顶点（结点），E代表边的集合。</a:t>
            </a:r>
            <a:endParaRPr lang="zh-CN" altLang="en-US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8280" y="2580005"/>
            <a:ext cx="85521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sym typeface="+mn-ea"/>
              </a:rPr>
              <a:t>(a)有向图：</a:t>
            </a:r>
            <a:r>
              <a:rPr lang="zh-CN" altLang="en-US" b="1" dirty="0">
                <a:solidFill>
                  <a:schemeClr val="tx1"/>
                </a:solidFill>
                <a:sym typeface="+mn-ea"/>
              </a:rPr>
              <a:t>图的边有方向，只能按箭头方向从一点到另一点。(a)就是一个有向图。</a:t>
            </a:r>
            <a:endParaRPr lang="zh-CN" altLang="en-US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sym typeface="+mn-ea"/>
              </a:rPr>
              <a:t>(b)无向图：</a:t>
            </a:r>
            <a:r>
              <a:rPr lang="zh-CN" altLang="en-US" b="1" dirty="0">
                <a:solidFill>
                  <a:schemeClr val="tx1"/>
                </a:solidFill>
                <a:sym typeface="+mn-ea"/>
              </a:rPr>
              <a:t>图的边没有方向，可以双向。(b)就是一个无向图。</a:t>
            </a:r>
            <a:endParaRPr lang="zh-CN" altLang="en-US" b="1" dirty="0">
              <a:solidFill>
                <a:schemeClr val="tx1"/>
              </a:solidFill>
            </a:endParaRPr>
          </a:p>
          <a:p>
            <a:endParaRPr lang="zh-CN" altLang="en-US" b="1" dirty="0">
              <a:solidFill>
                <a:schemeClr val="tx1"/>
              </a:solidFill>
            </a:endParaRPr>
          </a:p>
        </p:txBody>
      </p:sp>
      <p:grpSp>
        <p:nvGrpSpPr>
          <p:cNvPr id="5124" name="组合 5123"/>
          <p:cNvGrpSpPr/>
          <p:nvPr/>
        </p:nvGrpSpPr>
        <p:grpSpPr>
          <a:xfrm>
            <a:off x="2839085" y="4131310"/>
            <a:ext cx="3444240" cy="2116455"/>
            <a:chOff x="0" y="0"/>
            <a:chExt cx="4050" cy="2184"/>
          </a:xfrm>
        </p:grpSpPr>
        <p:grpSp>
          <p:nvGrpSpPr>
            <p:cNvPr id="5125" name="组合 5124"/>
            <p:cNvGrpSpPr/>
            <p:nvPr/>
          </p:nvGrpSpPr>
          <p:grpSpPr>
            <a:xfrm>
              <a:off x="0" y="0"/>
              <a:ext cx="1890" cy="2184"/>
              <a:chOff x="0" y="0"/>
              <a:chExt cx="1890" cy="2184"/>
            </a:xfrm>
          </p:grpSpPr>
          <p:grpSp>
            <p:nvGrpSpPr>
              <p:cNvPr id="5126" name="组合 5125"/>
              <p:cNvGrpSpPr/>
              <p:nvPr/>
            </p:nvGrpSpPr>
            <p:grpSpPr>
              <a:xfrm>
                <a:off x="0" y="0"/>
                <a:ext cx="1890" cy="1653"/>
                <a:chOff x="0" y="0"/>
                <a:chExt cx="1890" cy="1653"/>
              </a:xfrm>
            </p:grpSpPr>
            <p:grpSp>
              <p:nvGrpSpPr>
                <p:cNvPr id="5127" name="组合 5126"/>
                <p:cNvGrpSpPr/>
                <p:nvPr/>
              </p:nvGrpSpPr>
              <p:grpSpPr>
                <a:xfrm>
                  <a:off x="810" y="0"/>
                  <a:ext cx="360" cy="360"/>
                  <a:chOff x="75" y="0"/>
                  <a:chExt cx="360" cy="360"/>
                </a:xfrm>
              </p:grpSpPr>
              <p:sp>
                <p:nvSpPr>
                  <p:cNvPr id="5128" name="椭圆 5127"/>
                  <p:cNvSpPr/>
                  <p:nvPr/>
                </p:nvSpPr>
                <p:spPr>
                  <a:xfrm>
                    <a:off x="75" y="0"/>
                    <a:ext cx="360" cy="36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29" name="文本框 5128"/>
                  <p:cNvSpPr txBox="1"/>
                  <p:nvPr/>
                </p:nvSpPr>
                <p:spPr>
                  <a:xfrm>
                    <a:off x="83" y="15"/>
                    <a:ext cx="293" cy="2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lIns="0" tIns="0" rIns="0" bIns="0"/>
                  <a:p>
                    <a:r>
                      <a:rPr lang="zh-CN" altLang="en-US" dirty="0">
                        <a:latin typeface="Arial" panose="020B0604020202020204" pitchFamily="34" charset="0"/>
                      </a:rPr>
                      <a:t> 1  </a:t>
                    </a:r>
                    <a:endParaRPr lang="zh-CN" altLang="en-US" dirty="0">
                      <a:latin typeface="Arial" panose="020B0604020202020204" pitchFamily="34" charset="0"/>
                    </a:endParaRPr>
                  </a:p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130" name="组合 5129"/>
                <p:cNvGrpSpPr/>
                <p:nvPr/>
              </p:nvGrpSpPr>
              <p:grpSpPr>
                <a:xfrm>
                  <a:off x="1455" y="624"/>
                  <a:ext cx="435" cy="360"/>
                  <a:chOff x="0" y="0"/>
                  <a:chExt cx="435" cy="360"/>
                </a:xfrm>
              </p:grpSpPr>
              <p:sp>
                <p:nvSpPr>
                  <p:cNvPr id="5131" name="椭圆 5130"/>
                  <p:cNvSpPr/>
                  <p:nvPr/>
                </p:nvSpPr>
                <p:spPr>
                  <a:xfrm>
                    <a:off x="75" y="0"/>
                    <a:ext cx="360" cy="36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32" name="文本框 5131"/>
                  <p:cNvSpPr txBox="1"/>
                  <p:nvPr/>
                </p:nvSpPr>
                <p:spPr>
                  <a:xfrm>
                    <a:off x="0" y="15"/>
                    <a:ext cx="360" cy="2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lIns="0" tIns="0" rIns="0" bIns="0"/>
                  <a:p>
                    <a:r>
                      <a:rPr lang="zh-CN" altLang="en-US" dirty="0">
                        <a:latin typeface="Arial" panose="020B0604020202020204" pitchFamily="34" charset="0"/>
                      </a:rPr>
                      <a:t> 2  </a:t>
                    </a:r>
                    <a:endParaRPr lang="zh-CN" altLang="en-US" dirty="0">
                      <a:latin typeface="Arial" panose="020B0604020202020204" pitchFamily="34" charset="0"/>
                    </a:endParaRPr>
                  </a:p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133" name="组合 5132"/>
                <p:cNvGrpSpPr/>
                <p:nvPr/>
              </p:nvGrpSpPr>
              <p:grpSpPr>
                <a:xfrm>
                  <a:off x="1155" y="1293"/>
                  <a:ext cx="435" cy="360"/>
                  <a:chOff x="0" y="0"/>
                  <a:chExt cx="435" cy="360"/>
                </a:xfrm>
              </p:grpSpPr>
              <p:sp>
                <p:nvSpPr>
                  <p:cNvPr id="5134" name="椭圆 5133"/>
                  <p:cNvSpPr/>
                  <p:nvPr/>
                </p:nvSpPr>
                <p:spPr>
                  <a:xfrm>
                    <a:off x="75" y="0"/>
                    <a:ext cx="360" cy="36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35" name="文本框 5134"/>
                  <p:cNvSpPr txBox="1"/>
                  <p:nvPr/>
                </p:nvSpPr>
                <p:spPr>
                  <a:xfrm>
                    <a:off x="0" y="15"/>
                    <a:ext cx="360" cy="2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lIns="0" tIns="0" rIns="0" bIns="0"/>
                  <a:p>
                    <a:r>
                      <a:rPr lang="zh-CN" altLang="en-US" dirty="0">
                        <a:latin typeface="Arial" panose="020B0604020202020204" pitchFamily="34" charset="0"/>
                      </a:rPr>
                      <a:t> 3  </a:t>
                    </a:r>
                    <a:endParaRPr lang="zh-CN" altLang="en-US" dirty="0">
                      <a:latin typeface="Arial" panose="020B0604020202020204" pitchFamily="34" charset="0"/>
                    </a:endParaRPr>
                  </a:p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136" name="组合 5135"/>
                <p:cNvGrpSpPr/>
                <p:nvPr/>
              </p:nvGrpSpPr>
              <p:grpSpPr>
                <a:xfrm>
                  <a:off x="375" y="1281"/>
                  <a:ext cx="435" cy="360"/>
                  <a:chOff x="0" y="0"/>
                  <a:chExt cx="435" cy="360"/>
                </a:xfrm>
              </p:grpSpPr>
              <p:sp>
                <p:nvSpPr>
                  <p:cNvPr id="5137" name="椭圆 5136"/>
                  <p:cNvSpPr/>
                  <p:nvPr/>
                </p:nvSpPr>
                <p:spPr>
                  <a:xfrm>
                    <a:off x="75" y="0"/>
                    <a:ext cx="360" cy="36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38" name="文本框 5137"/>
                  <p:cNvSpPr txBox="1"/>
                  <p:nvPr/>
                </p:nvSpPr>
                <p:spPr>
                  <a:xfrm>
                    <a:off x="0" y="15"/>
                    <a:ext cx="360" cy="2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lIns="0" tIns="0" rIns="0" bIns="0"/>
                  <a:p>
                    <a:r>
                      <a:rPr lang="zh-CN" altLang="en-US" dirty="0">
                        <a:latin typeface="Arial" panose="020B0604020202020204" pitchFamily="34" charset="0"/>
                      </a:rPr>
                      <a:t> 4  </a:t>
                    </a:r>
                    <a:endParaRPr lang="zh-CN" altLang="en-US" dirty="0">
                      <a:latin typeface="Arial" panose="020B0604020202020204" pitchFamily="34" charset="0"/>
                    </a:endParaRPr>
                  </a:p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139" name="组合 5138"/>
                <p:cNvGrpSpPr/>
                <p:nvPr/>
              </p:nvGrpSpPr>
              <p:grpSpPr>
                <a:xfrm>
                  <a:off x="0" y="645"/>
                  <a:ext cx="435" cy="360"/>
                  <a:chOff x="0" y="0"/>
                  <a:chExt cx="435" cy="360"/>
                </a:xfrm>
              </p:grpSpPr>
              <p:sp>
                <p:nvSpPr>
                  <p:cNvPr id="5140" name="椭圆 5139"/>
                  <p:cNvSpPr/>
                  <p:nvPr/>
                </p:nvSpPr>
                <p:spPr>
                  <a:xfrm>
                    <a:off x="75" y="0"/>
                    <a:ext cx="360" cy="36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41" name="文本框 5140"/>
                  <p:cNvSpPr txBox="1"/>
                  <p:nvPr/>
                </p:nvSpPr>
                <p:spPr>
                  <a:xfrm>
                    <a:off x="0" y="15"/>
                    <a:ext cx="360" cy="2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lIns="0" tIns="0" rIns="0" bIns="0"/>
                  <a:p>
                    <a:r>
                      <a:rPr lang="zh-CN" altLang="en-US" dirty="0">
                        <a:latin typeface="Arial" panose="020B0604020202020204" pitchFamily="34" charset="0"/>
                      </a:rPr>
                      <a:t> 5  </a:t>
                    </a:r>
                    <a:endParaRPr lang="zh-CN" altLang="en-US" dirty="0">
                      <a:latin typeface="Arial" panose="020B0604020202020204" pitchFamily="34" charset="0"/>
                    </a:endParaRPr>
                  </a:p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142" name="直接连接符 5141"/>
                <p:cNvSpPr/>
                <p:nvPr/>
              </p:nvSpPr>
              <p:spPr>
                <a:xfrm flipV="1">
                  <a:off x="420" y="333"/>
                  <a:ext cx="480" cy="444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triangle" w="med" len="med"/>
                </a:ln>
              </p:spPr>
            </p:sp>
            <p:sp>
              <p:nvSpPr>
                <p:cNvPr id="5143" name="直接连接符 5142"/>
                <p:cNvSpPr/>
                <p:nvPr/>
              </p:nvSpPr>
              <p:spPr>
                <a:xfrm>
                  <a:off x="1095" y="312"/>
                  <a:ext cx="450" cy="384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triangle" w="med" len="med"/>
                </a:ln>
              </p:spPr>
            </p:sp>
            <p:sp>
              <p:nvSpPr>
                <p:cNvPr id="5144" name="直接连接符 5143"/>
                <p:cNvSpPr/>
                <p:nvPr/>
              </p:nvSpPr>
              <p:spPr>
                <a:xfrm flipH="1">
                  <a:off x="510" y="780"/>
                  <a:ext cx="945" cy="6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triangle" w="med" len="med"/>
                </a:ln>
              </p:spPr>
            </p:sp>
            <p:sp>
              <p:nvSpPr>
                <p:cNvPr id="5145" name="直接连接符 5144"/>
                <p:cNvSpPr/>
                <p:nvPr/>
              </p:nvSpPr>
              <p:spPr>
                <a:xfrm flipH="1">
                  <a:off x="735" y="387"/>
                  <a:ext cx="210" cy="93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triangle" w="med" len="med"/>
                </a:ln>
              </p:spPr>
            </p:sp>
            <p:sp>
              <p:nvSpPr>
                <p:cNvPr id="5146" name="直接连接符 5145"/>
                <p:cNvSpPr/>
                <p:nvPr/>
              </p:nvSpPr>
              <p:spPr>
                <a:xfrm>
                  <a:off x="1020" y="396"/>
                  <a:ext cx="285" cy="888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triangle" w="med" len="med"/>
                </a:ln>
              </p:spPr>
            </p:sp>
          </p:grpSp>
          <p:sp>
            <p:nvSpPr>
              <p:cNvPr id="5147" name="文本框 5146"/>
              <p:cNvSpPr txBox="1"/>
              <p:nvPr/>
            </p:nvSpPr>
            <p:spPr>
              <a:xfrm>
                <a:off x="540" y="1872"/>
                <a:ext cx="1080" cy="3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p>
                <a:pPr algn="ctr"/>
                <a:r>
                  <a:rPr lang="en-US" altLang="zh-CN">
                    <a:latin typeface="Arial" panose="020B0604020202020204" pitchFamily="34" charset="0"/>
                  </a:rPr>
                  <a:t>(a)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148" name="组合 5147"/>
            <p:cNvGrpSpPr/>
            <p:nvPr/>
          </p:nvGrpSpPr>
          <p:grpSpPr>
            <a:xfrm>
              <a:off x="2160" y="0"/>
              <a:ext cx="1890" cy="2184"/>
              <a:chOff x="0" y="0"/>
              <a:chExt cx="1890" cy="2184"/>
            </a:xfrm>
          </p:grpSpPr>
          <p:grpSp>
            <p:nvGrpSpPr>
              <p:cNvPr id="5149" name="组合 5148"/>
              <p:cNvGrpSpPr/>
              <p:nvPr/>
            </p:nvGrpSpPr>
            <p:grpSpPr>
              <a:xfrm>
                <a:off x="0" y="0"/>
                <a:ext cx="1890" cy="1653"/>
                <a:chOff x="0" y="0"/>
                <a:chExt cx="1890" cy="1653"/>
              </a:xfrm>
            </p:grpSpPr>
            <p:grpSp>
              <p:nvGrpSpPr>
                <p:cNvPr id="5150" name="组合 5149"/>
                <p:cNvGrpSpPr/>
                <p:nvPr/>
              </p:nvGrpSpPr>
              <p:grpSpPr>
                <a:xfrm>
                  <a:off x="735" y="0"/>
                  <a:ext cx="435" cy="360"/>
                  <a:chOff x="0" y="0"/>
                  <a:chExt cx="435" cy="360"/>
                </a:xfrm>
              </p:grpSpPr>
              <p:sp>
                <p:nvSpPr>
                  <p:cNvPr id="5151" name="椭圆 5150"/>
                  <p:cNvSpPr/>
                  <p:nvPr/>
                </p:nvSpPr>
                <p:spPr>
                  <a:xfrm>
                    <a:off x="75" y="0"/>
                    <a:ext cx="360" cy="36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52" name="文本框 5151"/>
                  <p:cNvSpPr txBox="1"/>
                  <p:nvPr/>
                </p:nvSpPr>
                <p:spPr>
                  <a:xfrm>
                    <a:off x="0" y="15"/>
                    <a:ext cx="360" cy="2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lIns="0" tIns="0" rIns="0" bIns="0"/>
                  <a:p>
                    <a:r>
                      <a:rPr lang="zh-CN" altLang="en-US" dirty="0">
                        <a:latin typeface="Arial" panose="020B0604020202020204" pitchFamily="34" charset="0"/>
                      </a:rPr>
                      <a:t> 1  </a:t>
                    </a:r>
                    <a:endParaRPr lang="zh-CN" altLang="en-US" dirty="0">
                      <a:latin typeface="Arial" panose="020B0604020202020204" pitchFamily="34" charset="0"/>
                    </a:endParaRPr>
                  </a:p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153" name="组合 5152"/>
                <p:cNvGrpSpPr/>
                <p:nvPr/>
              </p:nvGrpSpPr>
              <p:grpSpPr>
                <a:xfrm>
                  <a:off x="1455" y="624"/>
                  <a:ext cx="435" cy="360"/>
                  <a:chOff x="0" y="0"/>
                  <a:chExt cx="435" cy="360"/>
                </a:xfrm>
              </p:grpSpPr>
              <p:sp>
                <p:nvSpPr>
                  <p:cNvPr id="5154" name="椭圆 5153"/>
                  <p:cNvSpPr/>
                  <p:nvPr/>
                </p:nvSpPr>
                <p:spPr>
                  <a:xfrm>
                    <a:off x="75" y="0"/>
                    <a:ext cx="360" cy="36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55" name="文本框 5154"/>
                  <p:cNvSpPr txBox="1"/>
                  <p:nvPr/>
                </p:nvSpPr>
                <p:spPr>
                  <a:xfrm>
                    <a:off x="0" y="15"/>
                    <a:ext cx="360" cy="2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lIns="0" tIns="0" rIns="0" bIns="0"/>
                  <a:p>
                    <a:r>
                      <a:rPr lang="zh-CN" altLang="en-US" dirty="0">
                        <a:latin typeface="Arial" panose="020B0604020202020204" pitchFamily="34" charset="0"/>
                      </a:rPr>
                      <a:t> 2  </a:t>
                    </a:r>
                    <a:endParaRPr lang="zh-CN" altLang="en-US" dirty="0">
                      <a:latin typeface="Arial" panose="020B0604020202020204" pitchFamily="34" charset="0"/>
                    </a:endParaRPr>
                  </a:p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156" name="组合 5155"/>
                <p:cNvGrpSpPr/>
                <p:nvPr/>
              </p:nvGrpSpPr>
              <p:grpSpPr>
                <a:xfrm>
                  <a:off x="1155" y="1293"/>
                  <a:ext cx="435" cy="360"/>
                  <a:chOff x="0" y="0"/>
                  <a:chExt cx="435" cy="360"/>
                </a:xfrm>
              </p:grpSpPr>
              <p:sp>
                <p:nvSpPr>
                  <p:cNvPr id="5157" name="椭圆 5156"/>
                  <p:cNvSpPr/>
                  <p:nvPr/>
                </p:nvSpPr>
                <p:spPr>
                  <a:xfrm>
                    <a:off x="75" y="0"/>
                    <a:ext cx="360" cy="36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58" name="文本框 5157"/>
                  <p:cNvSpPr txBox="1"/>
                  <p:nvPr/>
                </p:nvSpPr>
                <p:spPr>
                  <a:xfrm>
                    <a:off x="0" y="15"/>
                    <a:ext cx="360" cy="2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lIns="0" tIns="0" rIns="0" bIns="0"/>
                  <a:p>
                    <a:r>
                      <a:rPr lang="zh-CN" altLang="en-US" dirty="0">
                        <a:latin typeface="Arial" panose="020B0604020202020204" pitchFamily="34" charset="0"/>
                      </a:rPr>
                      <a:t> 3  </a:t>
                    </a:r>
                    <a:endParaRPr lang="zh-CN" altLang="en-US" dirty="0">
                      <a:latin typeface="Arial" panose="020B0604020202020204" pitchFamily="34" charset="0"/>
                    </a:endParaRPr>
                  </a:p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159" name="组合 5158"/>
                <p:cNvGrpSpPr/>
                <p:nvPr/>
              </p:nvGrpSpPr>
              <p:grpSpPr>
                <a:xfrm>
                  <a:off x="375" y="1281"/>
                  <a:ext cx="435" cy="360"/>
                  <a:chOff x="0" y="0"/>
                  <a:chExt cx="435" cy="360"/>
                </a:xfrm>
              </p:grpSpPr>
              <p:sp>
                <p:nvSpPr>
                  <p:cNvPr id="5160" name="椭圆 5159"/>
                  <p:cNvSpPr/>
                  <p:nvPr/>
                </p:nvSpPr>
                <p:spPr>
                  <a:xfrm>
                    <a:off x="75" y="0"/>
                    <a:ext cx="360" cy="36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61" name="文本框 5160"/>
                  <p:cNvSpPr txBox="1"/>
                  <p:nvPr/>
                </p:nvSpPr>
                <p:spPr>
                  <a:xfrm>
                    <a:off x="0" y="15"/>
                    <a:ext cx="360" cy="2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lIns="0" tIns="0" rIns="0" bIns="0"/>
                  <a:p>
                    <a:r>
                      <a:rPr lang="zh-CN" altLang="en-US" dirty="0">
                        <a:latin typeface="Arial" panose="020B0604020202020204" pitchFamily="34" charset="0"/>
                      </a:rPr>
                      <a:t> 4  </a:t>
                    </a:r>
                    <a:endParaRPr lang="zh-CN" altLang="en-US" dirty="0">
                      <a:latin typeface="Arial" panose="020B0604020202020204" pitchFamily="34" charset="0"/>
                    </a:endParaRPr>
                  </a:p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162" name="组合 5161"/>
                <p:cNvGrpSpPr/>
                <p:nvPr/>
              </p:nvGrpSpPr>
              <p:grpSpPr>
                <a:xfrm>
                  <a:off x="0" y="645"/>
                  <a:ext cx="435" cy="360"/>
                  <a:chOff x="0" y="0"/>
                  <a:chExt cx="435" cy="360"/>
                </a:xfrm>
              </p:grpSpPr>
              <p:sp>
                <p:nvSpPr>
                  <p:cNvPr id="5163" name="椭圆 5162"/>
                  <p:cNvSpPr/>
                  <p:nvPr/>
                </p:nvSpPr>
                <p:spPr>
                  <a:xfrm>
                    <a:off x="75" y="0"/>
                    <a:ext cx="360" cy="36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64" name="文本框 5163"/>
                  <p:cNvSpPr txBox="1"/>
                  <p:nvPr/>
                </p:nvSpPr>
                <p:spPr>
                  <a:xfrm>
                    <a:off x="0" y="15"/>
                    <a:ext cx="360" cy="2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lIns="0" tIns="0" rIns="0" bIns="0"/>
                  <a:p>
                    <a:r>
                      <a:rPr lang="zh-CN" altLang="en-US" dirty="0">
                        <a:latin typeface="Arial" panose="020B0604020202020204" pitchFamily="34" charset="0"/>
                      </a:rPr>
                      <a:t> 5  </a:t>
                    </a:r>
                    <a:endParaRPr lang="zh-CN" altLang="en-US" dirty="0">
                      <a:latin typeface="Arial" panose="020B0604020202020204" pitchFamily="34" charset="0"/>
                    </a:endParaRPr>
                  </a:p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165" name="直接连接符 5164"/>
                <p:cNvSpPr/>
                <p:nvPr/>
              </p:nvSpPr>
              <p:spPr>
                <a:xfrm flipV="1">
                  <a:off x="420" y="333"/>
                  <a:ext cx="480" cy="444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5166" name="直接连接符 5165"/>
                <p:cNvSpPr/>
                <p:nvPr/>
              </p:nvSpPr>
              <p:spPr>
                <a:xfrm>
                  <a:off x="1095" y="312"/>
                  <a:ext cx="450" cy="384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5167" name="直接连接符 5166"/>
                <p:cNvSpPr/>
                <p:nvPr/>
              </p:nvSpPr>
              <p:spPr>
                <a:xfrm flipH="1">
                  <a:off x="510" y="780"/>
                  <a:ext cx="945" cy="6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5168" name="直接连接符 5167"/>
                <p:cNvSpPr/>
                <p:nvPr/>
              </p:nvSpPr>
              <p:spPr>
                <a:xfrm flipH="1">
                  <a:off x="735" y="387"/>
                  <a:ext cx="210" cy="93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5169" name="直接连接符 5168"/>
                <p:cNvSpPr/>
                <p:nvPr/>
              </p:nvSpPr>
              <p:spPr>
                <a:xfrm>
                  <a:off x="1020" y="396"/>
                  <a:ext cx="285" cy="888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5170" name="文本框 5169"/>
              <p:cNvSpPr txBox="1"/>
              <p:nvPr/>
            </p:nvSpPr>
            <p:spPr>
              <a:xfrm>
                <a:off x="540" y="1872"/>
                <a:ext cx="1080" cy="3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p>
                <a:pPr algn="ctr"/>
                <a:r>
                  <a:rPr lang="en-US" altLang="zh-CN">
                    <a:latin typeface="Arial" panose="020B0604020202020204" pitchFamily="34" charset="0"/>
                  </a:rPr>
                  <a:t>(b)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435" name="Group 3"/>
          <p:cNvGrpSpPr/>
          <p:nvPr/>
        </p:nvGrpSpPr>
        <p:grpSpPr>
          <a:xfrm>
            <a:off x="890270" y="1640205"/>
            <a:ext cx="6696075" cy="2736850"/>
            <a:chOff x="0" y="0"/>
            <a:chExt cx="7743" cy="2652"/>
          </a:xfrm>
        </p:grpSpPr>
        <p:grpSp>
          <p:nvGrpSpPr>
            <p:cNvPr id="18436" name="Group 4"/>
            <p:cNvGrpSpPr/>
            <p:nvPr/>
          </p:nvGrpSpPr>
          <p:grpSpPr>
            <a:xfrm>
              <a:off x="0" y="0"/>
              <a:ext cx="3780" cy="2652"/>
              <a:chOff x="0" y="0"/>
              <a:chExt cx="3780" cy="2652"/>
            </a:xfrm>
          </p:grpSpPr>
          <p:sp>
            <p:nvSpPr>
              <p:cNvPr id="18439" name="Oval 5"/>
              <p:cNvSpPr/>
              <p:nvPr/>
            </p:nvSpPr>
            <p:spPr>
              <a:xfrm>
                <a:off x="0" y="625"/>
                <a:ext cx="541" cy="539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440" name="Oval 6"/>
              <p:cNvSpPr/>
              <p:nvPr/>
            </p:nvSpPr>
            <p:spPr>
              <a:xfrm>
                <a:off x="1621" y="0"/>
                <a:ext cx="539" cy="540"/>
              </a:xfrm>
              <a:prstGeom prst="ellipse">
                <a:avLst/>
              </a:prstGeom>
              <a:solidFill>
                <a:srgbClr val="99CCFF"/>
              </a:solidFill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441" name="Oval 7"/>
              <p:cNvSpPr/>
              <p:nvPr/>
            </p:nvSpPr>
            <p:spPr>
              <a:xfrm>
                <a:off x="1440" y="2028"/>
                <a:ext cx="541" cy="540"/>
              </a:xfrm>
              <a:prstGeom prst="ellipse">
                <a:avLst/>
              </a:prstGeom>
              <a:solidFill>
                <a:srgbClr val="99CCFF"/>
              </a:solidFill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442" name="Oval 8"/>
              <p:cNvSpPr/>
              <p:nvPr/>
            </p:nvSpPr>
            <p:spPr>
              <a:xfrm>
                <a:off x="1621" y="936"/>
                <a:ext cx="539" cy="541"/>
              </a:xfrm>
              <a:prstGeom prst="ellipse">
                <a:avLst/>
              </a:prstGeom>
              <a:solidFill>
                <a:srgbClr val="99CCFF"/>
              </a:solidFill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443" name="Oval 9"/>
              <p:cNvSpPr/>
              <p:nvPr/>
            </p:nvSpPr>
            <p:spPr>
              <a:xfrm>
                <a:off x="3241" y="469"/>
                <a:ext cx="539" cy="539"/>
              </a:xfrm>
              <a:prstGeom prst="ellipse">
                <a:avLst/>
              </a:prstGeom>
              <a:solidFill>
                <a:srgbClr val="99CCFF"/>
              </a:solidFill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444" name="Line 10"/>
              <p:cNvSpPr/>
              <p:nvPr/>
            </p:nvSpPr>
            <p:spPr>
              <a:xfrm flipV="1">
                <a:off x="541" y="312"/>
                <a:ext cx="1080" cy="468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8445" name="Line 11"/>
              <p:cNvSpPr/>
              <p:nvPr/>
            </p:nvSpPr>
            <p:spPr>
              <a:xfrm>
                <a:off x="360" y="1092"/>
                <a:ext cx="1080" cy="109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8446" name="Line 12"/>
              <p:cNvSpPr/>
              <p:nvPr/>
            </p:nvSpPr>
            <p:spPr>
              <a:xfrm>
                <a:off x="541" y="936"/>
                <a:ext cx="1080" cy="156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8447" name="Line 13"/>
              <p:cNvSpPr/>
              <p:nvPr/>
            </p:nvSpPr>
            <p:spPr>
              <a:xfrm>
                <a:off x="1800" y="469"/>
                <a:ext cx="0" cy="467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8448" name="Line 14"/>
              <p:cNvSpPr/>
              <p:nvPr/>
            </p:nvSpPr>
            <p:spPr>
              <a:xfrm>
                <a:off x="1800" y="1404"/>
                <a:ext cx="0" cy="624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8449" name="Line 15"/>
              <p:cNvSpPr/>
              <p:nvPr/>
            </p:nvSpPr>
            <p:spPr>
              <a:xfrm flipV="1">
                <a:off x="2160" y="780"/>
                <a:ext cx="1081" cy="468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8450" name="Line 16"/>
              <p:cNvSpPr/>
              <p:nvPr/>
            </p:nvSpPr>
            <p:spPr>
              <a:xfrm>
                <a:off x="2160" y="312"/>
                <a:ext cx="1081" cy="313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8451" name="Text Box 17"/>
              <p:cNvSpPr txBox="1"/>
              <p:nvPr/>
            </p:nvSpPr>
            <p:spPr>
              <a:xfrm>
                <a:off x="60" y="622"/>
                <a:ext cx="360" cy="4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1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452" name="Text Box 18"/>
              <p:cNvSpPr txBox="1"/>
              <p:nvPr/>
            </p:nvSpPr>
            <p:spPr>
              <a:xfrm>
                <a:off x="1621" y="0"/>
                <a:ext cx="539" cy="46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2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453" name="Rectangle 19"/>
              <p:cNvSpPr/>
              <p:nvPr/>
            </p:nvSpPr>
            <p:spPr>
              <a:xfrm>
                <a:off x="1621" y="936"/>
                <a:ext cx="539" cy="7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454" name="Text Box 20"/>
              <p:cNvSpPr txBox="1"/>
              <p:nvPr/>
            </p:nvSpPr>
            <p:spPr>
              <a:xfrm>
                <a:off x="1621" y="936"/>
                <a:ext cx="539" cy="6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3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455" name="Text Box 21"/>
              <p:cNvSpPr txBox="1"/>
              <p:nvPr/>
            </p:nvSpPr>
            <p:spPr>
              <a:xfrm>
                <a:off x="1440" y="2028"/>
                <a:ext cx="541" cy="6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4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456" name="Text Box 22"/>
              <p:cNvSpPr txBox="1"/>
              <p:nvPr/>
            </p:nvSpPr>
            <p:spPr>
              <a:xfrm>
                <a:off x="3241" y="469"/>
                <a:ext cx="539" cy="62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5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457" name="Text Box 23"/>
              <p:cNvSpPr txBox="1"/>
              <p:nvPr/>
            </p:nvSpPr>
            <p:spPr>
              <a:xfrm>
                <a:off x="841" y="222"/>
                <a:ext cx="360" cy="4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2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458" name="Text Box 24"/>
              <p:cNvSpPr txBox="1"/>
              <p:nvPr/>
            </p:nvSpPr>
            <p:spPr>
              <a:xfrm>
                <a:off x="901" y="690"/>
                <a:ext cx="360" cy="4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4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459" name="Text Box 25"/>
              <p:cNvSpPr txBox="1"/>
              <p:nvPr/>
            </p:nvSpPr>
            <p:spPr>
              <a:xfrm>
                <a:off x="795" y="1380"/>
                <a:ext cx="541" cy="4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7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460" name="Text Box 26"/>
              <p:cNvSpPr txBox="1"/>
              <p:nvPr/>
            </p:nvSpPr>
            <p:spPr>
              <a:xfrm>
                <a:off x="1696" y="477"/>
                <a:ext cx="539" cy="7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1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461" name="Text Box 27"/>
              <p:cNvSpPr txBox="1"/>
              <p:nvPr/>
            </p:nvSpPr>
            <p:spPr>
              <a:xfrm>
                <a:off x="1695" y="1560"/>
                <a:ext cx="720" cy="6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1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462" name="Text Box 28"/>
              <p:cNvSpPr txBox="1"/>
              <p:nvPr/>
            </p:nvSpPr>
            <p:spPr>
              <a:xfrm>
                <a:off x="2460" y="690"/>
                <a:ext cx="360" cy="4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6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463" name="Text Box 29"/>
              <p:cNvSpPr txBox="1"/>
              <p:nvPr/>
            </p:nvSpPr>
            <p:spPr>
              <a:xfrm>
                <a:off x="2416" y="96"/>
                <a:ext cx="360" cy="46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2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437" name="Text Box 30"/>
            <p:cNvSpPr txBox="1"/>
            <p:nvPr/>
          </p:nvSpPr>
          <p:spPr>
            <a:xfrm>
              <a:off x="4143" y="312"/>
              <a:ext cx="3600" cy="780"/>
            </a:xfrm>
            <a:prstGeom prst="rect">
              <a:avLst/>
            </a:prstGeom>
            <a:noFill/>
            <a:ln w="31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r>
                <a:rPr lang="zh-CN" altLang="en-US" dirty="0">
                  <a:solidFill>
                    <a:schemeClr val="tx1"/>
                  </a:solidFill>
                  <a:latin typeface="Arial" panose="020B0604020202020204" pitchFamily="34" charset="0"/>
                </a:rPr>
                <a:t>第一轮循环找到</a:t>
              </a:r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dis[1]</a:t>
              </a:r>
              <a:r>
                <a:rPr lang="zh-CN" altLang="en-US" dirty="0">
                  <a:solidFill>
                    <a:schemeClr val="tx1"/>
                  </a:solidFill>
                  <a:latin typeface="Arial" panose="020B0604020202020204" pitchFamily="34" charset="0"/>
                </a:rPr>
                <a:t>最小，将</a:t>
              </a:r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  <a:r>
                <a:rPr lang="zh-CN" altLang="en-US" dirty="0">
                  <a:solidFill>
                    <a:schemeClr val="tx1"/>
                  </a:solidFill>
                  <a:latin typeface="Arial" panose="020B0604020202020204" pitchFamily="34" charset="0"/>
                </a:rPr>
                <a:t>变成白点。</a:t>
              </a:r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438" name="Text Box 31"/>
            <p:cNvSpPr txBox="1"/>
            <p:nvPr/>
          </p:nvSpPr>
          <p:spPr>
            <a:xfrm>
              <a:off x="4323" y="1248"/>
              <a:ext cx="3060" cy="780"/>
            </a:xfrm>
            <a:prstGeom prst="rect">
              <a:avLst/>
            </a:prstGeom>
            <a:noFill/>
            <a:ln w="31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r>
                <a:rPr lang="zh-CN" altLang="en-US" sz="1600" dirty="0">
                  <a:solidFill>
                    <a:schemeClr val="tx1"/>
                  </a:solidFill>
                  <a:latin typeface="Arial" panose="020B0604020202020204" pitchFamily="34" charset="0"/>
                </a:rPr>
                <a:t>对所有的蓝点做出修改，使</a:t>
              </a:r>
              <a:r>
                <a:rPr lang="en-US" altLang="zh-CN" sz="1600">
                  <a:solidFill>
                    <a:schemeClr val="tx1"/>
                  </a:solidFill>
                  <a:latin typeface="Arial" panose="020B0604020202020204" pitchFamily="34" charset="0"/>
                </a:rPr>
                <a:t>dis[2]=2,dis[3]=4,dis[4]</a:t>
              </a:r>
              <a:r>
                <a:rPr lang="en-US" altLang="zh-CN" sz="1600">
                  <a:solidFill>
                    <a:schemeClr val="bg1"/>
                  </a:solidFill>
                  <a:latin typeface="Arial" panose="020B0604020202020204" pitchFamily="34" charset="0"/>
                </a:rPr>
                <a:t>=7</a:t>
              </a:r>
              <a:r>
                <a:rPr lang="zh-CN" altLang="en-US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。</a:t>
              </a:r>
              <a:endParaRPr lang="zh-CN" altLang="en-US" sz="16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61060" y="165735"/>
            <a:ext cx="2665095" cy="51562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>
              <a:buClrTx/>
              <a:buSzTx/>
            </a:pPr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最短路径算法</a:t>
            </a:r>
            <a:endParaRPr lang="zh-CN" altLang="en-US"/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1866900" y="4646295"/>
          <a:ext cx="720090" cy="18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altLang="zh-CN" b="1">
                        <a:solidFill>
                          <a:srgbClr val="C00000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∞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>
                          <a:solidFill>
                            <a:schemeClr val="tx1"/>
                          </a:solidFill>
                          <a:sym typeface="+mn-ea"/>
                        </a:rPr>
                        <a:t>∞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>
                          <a:solidFill>
                            <a:schemeClr val="tx1"/>
                          </a:solidFill>
                          <a:sym typeface="+mn-ea"/>
                        </a:rPr>
                        <a:t>∞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∞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000760" y="4613275"/>
            <a:ext cx="928370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</a:rPr>
              <a:t>dis[1]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dis[</a:t>
            </a:r>
            <a:r>
              <a:rPr lang="en-US" altLang="zh-CN" b="1">
                <a:latin typeface="+mn-ea"/>
                <a:ea typeface="+mn-ea"/>
              </a:rPr>
              <a:t>2]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dis[</a:t>
            </a:r>
            <a:r>
              <a:rPr lang="en-US" altLang="zh-CN" b="1">
                <a:latin typeface="+mn-ea"/>
                <a:ea typeface="+mn-ea"/>
              </a:rPr>
              <a:t>3]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dis[</a:t>
            </a:r>
            <a:r>
              <a:rPr lang="en-US" altLang="zh-CN" b="1">
                <a:latin typeface="+mn-ea"/>
                <a:ea typeface="+mn-ea"/>
              </a:rPr>
              <a:t>4]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dis[</a:t>
            </a:r>
            <a:r>
              <a:rPr lang="en-US" altLang="zh-CN" b="1">
                <a:latin typeface="+mn-ea"/>
                <a:ea typeface="+mn-ea"/>
              </a:rPr>
              <a:t>5]</a:t>
            </a:r>
            <a:endParaRPr lang="en-US" altLang="zh-CN" b="1">
              <a:latin typeface="+mn-ea"/>
              <a:ea typeface="+mn-ea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3"/>
            </p:custDataLst>
          </p:nvPr>
        </p:nvGraphicFramePr>
        <p:xfrm>
          <a:off x="5816600" y="4646295"/>
          <a:ext cx="720090" cy="18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4986655" y="4632960"/>
            <a:ext cx="928370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</a:rPr>
              <a:t>pre[1]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pre[</a:t>
            </a:r>
            <a:r>
              <a:rPr lang="en-US" altLang="zh-CN" b="1">
                <a:latin typeface="+mn-ea"/>
                <a:ea typeface="+mn-ea"/>
              </a:rPr>
              <a:t>2]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pre[</a:t>
            </a:r>
            <a:r>
              <a:rPr lang="en-US" altLang="zh-CN" b="1">
                <a:latin typeface="+mn-ea"/>
                <a:ea typeface="+mn-ea"/>
              </a:rPr>
              <a:t>3]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pre[</a:t>
            </a:r>
            <a:r>
              <a:rPr lang="en-US" altLang="zh-CN" b="1">
                <a:latin typeface="+mn-ea"/>
                <a:ea typeface="+mn-ea"/>
              </a:rPr>
              <a:t>4]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pre[</a:t>
            </a:r>
            <a:r>
              <a:rPr lang="en-US" altLang="zh-CN" b="1">
                <a:latin typeface="+mn-ea"/>
                <a:ea typeface="+mn-ea"/>
              </a:rPr>
              <a:t>5]</a:t>
            </a:r>
            <a:endParaRPr lang="en-US" altLang="zh-CN" b="1">
              <a:latin typeface="+mn-ea"/>
              <a:ea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5"/>
            </p:custDataLst>
          </p:nvPr>
        </p:nvGraphicFramePr>
        <p:xfrm>
          <a:off x="2357120" y="4648835"/>
          <a:ext cx="720090" cy="18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altLang="zh-CN" b="1">
                        <a:solidFill>
                          <a:srgbClr val="C00000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∞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6"/>
            </p:custDataLst>
          </p:nvPr>
        </p:nvGraphicFramePr>
        <p:xfrm>
          <a:off x="6320790" y="4640580"/>
          <a:ext cx="720090" cy="18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03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9" name="曲线连接符 8"/>
          <p:cNvCxnSpPr>
            <a:stCxn id="4" idx="0"/>
            <a:endCxn id="2" idx="0"/>
          </p:cNvCxnSpPr>
          <p:nvPr/>
        </p:nvCxnSpPr>
        <p:spPr>
          <a:xfrm rot="16200000" flipH="1">
            <a:off x="2362835" y="4402455"/>
            <a:ext cx="3175" cy="490220"/>
          </a:xfrm>
          <a:prstGeom prst="curvedConnector3">
            <a:avLst>
              <a:gd name="adj1" fmla="val -9375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曲线连接符 9"/>
          <p:cNvCxnSpPr/>
          <p:nvPr>
            <p:custDataLst>
              <p:tags r:id="rId7"/>
            </p:custDataLst>
          </p:nvPr>
        </p:nvCxnSpPr>
        <p:spPr>
          <a:xfrm rot="16200000" flipH="1">
            <a:off x="6344285" y="4389120"/>
            <a:ext cx="3175" cy="490220"/>
          </a:xfrm>
          <a:prstGeom prst="curvedConnector3">
            <a:avLst>
              <a:gd name="adj1" fmla="val -9375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459" name="Group 3"/>
          <p:cNvGrpSpPr/>
          <p:nvPr/>
        </p:nvGrpSpPr>
        <p:grpSpPr>
          <a:xfrm>
            <a:off x="750253" y="1541780"/>
            <a:ext cx="6840537" cy="2951163"/>
            <a:chOff x="0" y="0"/>
            <a:chExt cx="7743" cy="2652"/>
          </a:xfrm>
        </p:grpSpPr>
        <p:grpSp>
          <p:nvGrpSpPr>
            <p:cNvPr id="19460" name="Group 4"/>
            <p:cNvGrpSpPr/>
            <p:nvPr/>
          </p:nvGrpSpPr>
          <p:grpSpPr>
            <a:xfrm>
              <a:off x="0" y="0"/>
              <a:ext cx="3780" cy="2652"/>
              <a:chOff x="0" y="0"/>
              <a:chExt cx="3780" cy="2652"/>
            </a:xfrm>
          </p:grpSpPr>
          <p:sp>
            <p:nvSpPr>
              <p:cNvPr id="19463" name="Oval 5"/>
              <p:cNvSpPr/>
              <p:nvPr/>
            </p:nvSpPr>
            <p:spPr>
              <a:xfrm>
                <a:off x="0" y="625"/>
                <a:ext cx="541" cy="539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464" name="Oval 6"/>
              <p:cNvSpPr/>
              <p:nvPr/>
            </p:nvSpPr>
            <p:spPr>
              <a:xfrm>
                <a:off x="1621" y="0"/>
                <a:ext cx="539" cy="540"/>
              </a:xfrm>
              <a:prstGeom prst="ellips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465" name="Oval 7"/>
              <p:cNvSpPr/>
              <p:nvPr/>
            </p:nvSpPr>
            <p:spPr>
              <a:xfrm>
                <a:off x="1440" y="2028"/>
                <a:ext cx="541" cy="540"/>
              </a:xfrm>
              <a:prstGeom prst="ellipse">
                <a:avLst/>
              </a:prstGeom>
              <a:solidFill>
                <a:srgbClr val="99CCFF"/>
              </a:solidFill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466" name="Oval 8"/>
              <p:cNvSpPr/>
              <p:nvPr/>
            </p:nvSpPr>
            <p:spPr>
              <a:xfrm>
                <a:off x="1621" y="936"/>
                <a:ext cx="539" cy="541"/>
              </a:xfrm>
              <a:prstGeom prst="ellipse">
                <a:avLst/>
              </a:prstGeom>
              <a:solidFill>
                <a:srgbClr val="99CCFF"/>
              </a:solidFill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467" name="Oval 9"/>
              <p:cNvSpPr/>
              <p:nvPr/>
            </p:nvSpPr>
            <p:spPr>
              <a:xfrm>
                <a:off x="3241" y="469"/>
                <a:ext cx="539" cy="539"/>
              </a:xfrm>
              <a:prstGeom prst="ellipse">
                <a:avLst/>
              </a:prstGeom>
              <a:solidFill>
                <a:srgbClr val="99CCFF"/>
              </a:solidFill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468" name="Line 10"/>
              <p:cNvSpPr/>
              <p:nvPr/>
            </p:nvSpPr>
            <p:spPr>
              <a:xfrm flipV="1">
                <a:off x="541" y="312"/>
                <a:ext cx="1080" cy="468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9469" name="Line 11"/>
              <p:cNvSpPr/>
              <p:nvPr/>
            </p:nvSpPr>
            <p:spPr>
              <a:xfrm>
                <a:off x="360" y="1092"/>
                <a:ext cx="1080" cy="109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9470" name="Line 12"/>
              <p:cNvSpPr/>
              <p:nvPr/>
            </p:nvSpPr>
            <p:spPr>
              <a:xfrm>
                <a:off x="541" y="936"/>
                <a:ext cx="1080" cy="156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9471" name="Line 13"/>
              <p:cNvSpPr/>
              <p:nvPr/>
            </p:nvSpPr>
            <p:spPr>
              <a:xfrm>
                <a:off x="1800" y="469"/>
                <a:ext cx="0" cy="467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9472" name="Line 14"/>
              <p:cNvSpPr/>
              <p:nvPr/>
            </p:nvSpPr>
            <p:spPr>
              <a:xfrm>
                <a:off x="1800" y="1404"/>
                <a:ext cx="0" cy="624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9473" name="Line 15"/>
              <p:cNvSpPr/>
              <p:nvPr/>
            </p:nvSpPr>
            <p:spPr>
              <a:xfrm flipV="1">
                <a:off x="2160" y="780"/>
                <a:ext cx="1081" cy="468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9474" name="Line 16"/>
              <p:cNvSpPr/>
              <p:nvPr/>
            </p:nvSpPr>
            <p:spPr>
              <a:xfrm>
                <a:off x="2160" y="312"/>
                <a:ext cx="1081" cy="313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9475" name="Text Box 17"/>
              <p:cNvSpPr txBox="1"/>
              <p:nvPr/>
            </p:nvSpPr>
            <p:spPr>
              <a:xfrm>
                <a:off x="60" y="622"/>
                <a:ext cx="360" cy="4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1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476" name="Text Box 18"/>
              <p:cNvSpPr txBox="1"/>
              <p:nvPr/>
            </p:nvSpPr>
            <p:spPr>
              <a:xfrm>
                <a:off x="1621" y="0"/>
                <a:ext cx="539" cy="46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2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477" name="Rectangle 19"/>
              <p:cNvSpPr/>
              <p:nvPr/>
            </p:nvSpPr>
            <p:spPr>
              <a:xfrm>
                <a:off x="1621" y="936"/>
                <a:ext cx="539" cy="7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478" name="Text Box 20"/>
              <p:cNvSpPr txBox="1"/>
              <p:nvPr/>
            </p:nvSpPr>
            <p:spPr>
              <a:xfrm>
                <a:off x="1621" y="936"/>
                <a:ext cx="539" cy="6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3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479" name="Text Box 21"/>
              <p:cNvSpPr txBox="1"/>
              <p:nvPr/>
            </p:nvSpPr>
            <p:spPr>
              <a:xfrm>
                <a:off x="1440" y="2028"/>
                <a:ext cx="541" cy="6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4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480" name="Text Box 22"/>
              <p:cNvSpPr txBox="1"/>
              <p:nvPr/>
            </p:nvSpPr>
            <p:spPr>
              <a:xfrm>
                <a:off x="3241" y="469"/>
                <a:ext cx="539" cy="62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5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481" name="Text Box 23"/>
              <p:cNvSpPr txBox="1"/>
              <p:nvPr/>
            </p:nvSpPr>
            <p:spPr>
              <a:xfrm>
                <a:off x="841" y="222"/>
                <a:ext cx="360" cy="4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2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482" name="Text Box 24"/>
              <p:cNvSpPr txBox="1"/>
              <p:nvPr/>
            </p:nvSpPr>
            <p:spPr>
              <a:xfrm>
                <a:off x="901" y="690"/>
                <a:ext cx="360" cy="4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4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483" name="Text Box 25"/>
              <p:cNvSpPr txBox="1"/>
              <p:nvPr/>
            </p:nvSpPr>
            <p:spPr>
              <a:xfrm>
                <a:off x="795" y="1380"/>
                <a:ext cx="541" cy="4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7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484" name="Text Box 26"/>
              <p:cNvSpPr txBox="1"/>
              <p:nvPr/>
            </p:nvSpPr>
            <p:spPr>
              <a:xfrm>
                <a:off x="1696" y="477"/>
                <a:ext cx="539" cy="7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1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485" name="Text Box 27"/>
              <p:cNvSpPr txBox="1"/>
              <p:nvPr/>
            </p:nvSpPr>
            <p:spPr>
              <a:xfrm>
                <a:off x="1695" y="1560"/>
                <a:ext cx="720" cy="6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1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486" name="Text Box 28"/>
              <p:cNvSpPr txBox="1"/>
              <p:nvPr/>
            </p:nvSpPr>
            <p:spPr>
              <a:xfrm>
                <a:off x="2460" y="690"/>
                <a:ext cx="360" cy="4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6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487" name="Text Box 29"/>
              <p:cNvSpPr txBox="1"/>
              <p:nvPr/>
            </p:nvSpPr>
            <p:spPr>
              <a:xfrm>
                <a:off x="2416" y="96"/>
                <a:ext cx="360" cy="46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p>
                <a:r>
                  <a:rPr lang="en-US" altLang="zh-CN">
                    <a:latin typeface="Arial" panose="020B0604020202020204" pitchFamily="34" charset="0"/>
                  </a:rPr>
                  <a:t>2</a:t>
                </a:r>
                <a:endParaRPr lang="en-US" altLang="zh-CN">
                  <a:latin typeface="Arial" panose="020B0604020202020204" pitchFamily="34" charset="0"/>
                </a:endParaRPr>
              </a:p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9461" name="Text Box 30"/>
            <p:cNvSpPr txBox="1"/>
            <p:nvPr/>
          </p:nvSpPr>
          <p:spPr>
            <a:xfrm>
              <a:off x="4143" y="312"/>
              <a:ext cx="3600" cy="780"/>
            </a:xfrm>
            <a:prstGeom prst="rect">
              <a:avLst/>
            </a:prstGeom>
            <a:noFill/>
            <a:ln w="31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r>
                <a:rPr lang="zh-CN" altLang="en-US" dirty="0">
                  <a:solidFill>
                    <a:schemeClr val="tx1"/>
                  </a:solidFill>
                  <a:latin typeface="Arial" panose="020B0604020202020204" pitchFamily="34" charset="0"/>
                </a:rPr>
                <a:t>第二轮循环找到</a:t>
              </a:r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dis[2]</a:t>
              </a:r>
              <a:r>
                <a:rPr lang="zh-CN" altLang="en-US" dirty="0">
                  <a:solidFill>
                    <a:schemeClr val="tx1"/>
                  </a:solidFill>
                  <a:latin typeface="Arial" panose="020B0604020202020204" pitchFamily="34" charset="0"/>
                </a:rPr>
                <a:t>最小，将</a:t>
              </a:r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r>
                <a:rPr lang="zh-CN" altLang="en-US" dirty="0">
                  <a:solidFill>
                    <a:schemeClr val="tx1"/>
                  </a:solidFill>
                  <a:latin typeface="Arial" panose="020B0604020202020204" pitchFamily="34" charset="0"/>
                </a:rPr>
                <a:t>变成白点。</a:t>
              </a:r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62" name="Text Box 31"/>
            <p:cNvSpPr txBox="1"/>
            <p:nvPr/>
          </p:nvSpPr>
          <p:spPr>
            <a:xfrm>
              <a:off x="4323" y="1248"/>
              <a:ext cx="3060" cy="780"/>
            </a:xfrm>
            <a:prstGeom prst="rect">
              <a:avLst/>
            </a:prstGeom>
            <a:noFill/>
            <a:ln w="31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r>
                <a:rPr lang="zh-CN" altLang="en-US" dirty="0">
                  <a:solidFill>
                    <a:schemeClr val="tx1"/>
                  </a:solidFill>
                  <a:latin typeface="Arial" panose="020B0604020202020204" pitchFamily="34" charset="0"/>
                </a:rPr>
                <a:t>对所有的蓝点做出修改，使得</a:t>
              </a:r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dis[3]=3,dis[5]=4</a:t>
              </a:r>
              <a:r>
                <a:rPr lang="zh-CN" altLang="en-US" dirty="0">
                  <a:solidFill>
                    <a:schemeClr val="tx1"/>
                  </a:solidFill>
                  <a:latin typeface="Arial" panose="020B0604020202020204" pitchFamily="34" charset="0"/>
                </a:rPr>
                <a:t>。</a:t>
              </a:r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61060" y="165735"/>
            <a:ext cx="2665095" cy="51562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>
              <a:buClrTx/>
              <a:buSzTx/>
            </a:pPr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最短路径算法</a:t>
            </a:r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861060" y="4595495"/>
            <a:ext cx="928370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</a:rPr>
              <a:t>dis[1]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dis[</a:t>
            </a:r>
            <a:r>
              <a:rPr lang="en-US" altLang="zh-CN" b="1">
                <a:latin typeface="+mn-ea"/>
                <a:ea typeface="+mn-ea"/>
              </a:rPr>
              <a:t>2]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dis[</a:t>
            </a:r>
            <a:r>
              <a:rPr lang="en-US" altLang="zh-CN" b="1">
                <a:latin typeface="+mn-ea"/>
                <a:ea typeface="+mn-ea"/>
              </a:rPr>
              <a:t>3]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dis[</a:t>
            </a:r>
            <a:r>
              <a:rPr lang="en-US" altLang="zh-CN" b="1">
                <a:latin typeface="+mn-ea"/>
                <a:ea typeface="+mn-ea"/>
              </a:rPr>
              <a:t>4]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dis[</a:t>
            </a:r>
            <a:r>
              <a:rPr lang="en-US" altLang="zh-CN" b="1">
                <a:latin typeface="+mn-ea"/>
                <a:ea typeface="+mn-ea"/>
              </a:rPr>
              <a:t>5]</a:t>
            </a:r>
            <a:endParaRPr lang="en-US" altLang="zh-CN" b="1">
              <a:latin typeface="+mn-ea"/>
              <a:ea typeface="+mn-ea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3"/>
            </p:custDataLst>
          </p:nvPr>
        </p:nvGraphicFramePr>
        <p:xfrm>
          <a:off x="2362835" y="4628515"/>
          <a:ext cx="720090" cy="18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altLang="zh-CN" b="1">
                        <a:solidFill>
                          <a:srgbClr val="C00000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∞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4"/>
            </p:custDataLst>
          </p:nvPr>
        </p:nvGraphicFramePr>
        <p:xfrm>
          <a:off x="2867025" y="4628515"/>
          <a:ext cx="720090" cy="18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altLang="zh-CN" b="1">
                        <a:solidFill>
                          <a:srgbClr val="C00000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C00000"/>
                          </a:solidFill>
                        </a:rPr>
                        <a:t>2</a:t>
                      </a:r>
                      <a:endParaRPr lang="en-US" altLang="zh-CN" b="1">
                        <a:solidFill>
                          <a:srgbClr val="C00000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5"/>
            </p:custDataLst>
          </p:nvPr>
        </p:nvGraphicFramePr>
        <p:xfrm>
          <a:off x="6320155" y="4646295"/>
          <a:ext cx="720090" cy="18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4986655" y="4632960"/>
            <a:ext cx="928370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</a:rPr>
              <a:t>pre[1]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pre[</a:t>
            </a:r>
            <a:r>
              <a:rPr lang="en-US" altLang="zh-CN" b="1">
                <a:latin typeface="+mn-ea"/>
                <a:ea typeface="+mn-ea"/>
              </a:rPr>
              <a:t>2]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pre[</a:t>
            </a:r>
            <a:r>
              <a:rPr lang="en-US" altLang="zh-CN" b="1">
                <a:latin typeface="+mn-ea"/>
                <a:ea typeface="+mn-ea"/>
              </a:rPr>
              <a:t>3]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pre[</a:t>
            </a:r>
            <a:r>
              <a:rPr lang="en-US" altLang="zh-CN" b="1">
                <a:latin typeface="+mn-ea"/>
                <a:ea typeface="+mn-ea"/>
              </a:rPr>
              <a:t>4]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pre[</a:t>
            </a:r>
            <a:r>
              <a:rPr lang="en-US" altLang="zh-CN" b="1">
                <a:latin typeface="+mn-ea"/>
                <a:ea typeface="+mn-ea"/>
              </a:rPr>
              <a:t>5]</a:t>
            </a:r>
            <a:endParaRPr lang="en-US" altLang="zh-CN" b="1">
              <a:latin typeface="+mn-ea"/>
              <a:ea typeface="+mn-ea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7"/>
            </p:custDataLst>
          </p:nvPr>
        </p:nvGraphicFramePr>
        <p:xfrm>
          <a:off x="6824345" y="4646295"/>
          <a:ext cx="720090" cy="18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表格 3"/>
          <p:cNvGraphicFramePr/>
          <p:nvPr>
            <p:custDataLst>
              <p:tags r:id="rId8"/>
            </p:custDataLst>
          </p:nvPr>
        </p:nvGraphicFramePr>
        <p:xfrm>
          <a:off x="1866900" y="4629785"/>
          <a:ext cx="720090" cy="18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altLang="zh-CN" b="1">
                        <a:solidFill>
                          <a:srgbClr val="C00000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∞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>
                          <a:solidFill>
                            <a:schemeClr val="tx1"/>
                          </a:solidFill>
                          <a:sym typeface="+mn-ea"/>
                        </a:rPr>
                        <a:t>∞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>
                          <a:solidFill>
                            <a:schemeClr val="tx1"/>
                          </a:solidFill>
                          <a:sym typeface="+mn-ea"/>
                        </a:rPr>
                        <a:t>∞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∞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表格 1"/>
          <p:cNvGraphicFramePr/>
          <p:nvPr>
            <p:custDataLst>
              <p:tags r:id="rId9"/>
            </p:custDataLst>
          </p:nvPr>
        </p:nvGraphicFramePr>
        <p:xfrm>
          <a:off x="5816600" y="4646295"/>
          <a:ext cx="720090" cy="18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11" name="曲线连接符 10"/>
          <p:cNvCxnSpPr/>
          <p:nvPr>
            <p:custDataLst>
              <p:tags r:id="rId10"/>
            </p:custDataLst>
          </p:nvPr>
        </p:nvCxnSpPr>
        <p:spPr>
          <a:xfrm rot="16200000" flipH="1">
            <a:off x="2362835" y="4402455"/>
            <a:ext cx="3175" cy="490220"/>
          </a:xfrm>
          <a:prstGeom prst="curvedConnector3">
            <a:avLst>
              <a:gd name="adj1" fmla="val -9375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曲线连接符 11"/>
          <p:cNvCxnSpPr/>
          <p:nvPr>
            <p:custDataLst>
              <p:tags r:id="rId11"/>
            </p:custDataLst>
          </p:nvPr>
        </p:nvCxnSpPr>
        <p:spPr>
          <a:xfrm rot="16200000" flipH="1">
            <a:off x="2901950" y="4373245"/>
            <a:ext cx="3175" cy="490220"/>
          </a:xfrm>
          <a:prstGeom prst="curvedConnector3">
            <a:avLst>
              <a:gd name="adj1" fmla="val -9375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曲线连接符 12"/>
          <p:cNvCxnSpPr/>
          <p:nvPr>
            <p:custDataLst>
              <p:tags r:id="rId12"/>
            </p:custDataLst>
          </p:nvPr>
        </p:nvCxnSpPr>
        <p:spPr>
          <a:xfrm rot="16200000" flipH="1">
            <a:off x="6327140" y="4389120"/>
            <a:ext cx="3175" cy="490220"/>
          </a:xfrm>
          <a:prstGeom prst="curvedConnector3">
            <a:avLst>
              <a:gd name="adj1" fmla="val -9375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曲线连接符 13"/>
          <p:cNvCxnSpPr/>
          <p:nvPr/>
        </p:nvCxnSpPr>
        <p:spPr>
          <a:xfrm rot="16200000" flipH="1">
            <a:off x="6899910" y="4373245"/>
            <a:ext cx="3175" cy="490220"/>
          </a:xfrm>
          <a:prstGeom prst="curvedConnector3">
            <a:avLst>
              <a:gd name="adj1" fmla="val -9375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483" name="Group 3"/>
          <p:cNvGrpSpPr/>
          <p:nvPr/>
        </p:nvGrpSpPr>
        <p:grpSpPr>
          <a:xfrm>
            <a:off x="862648" y="1796415"/>
            <a:ext cx="7056437" cy="2881313"/>
            <a:chOff x="0" y="0"/>
            <a:chExt cx="7743" cy="2652"/>
          </a:xfrm>
        </p:grpSpPr>
        <p:sp>
          <p:nvSpPr>
            <p:cNvPr id="20484" name="Oval 4"/>
            <p:cNvSpPr/>
            <p:nvPr/>
          </p:nvSpPr>
          <p:spPr>
            <a:xfrm>
              <a:off x="0" y="625"/>
              <a:ext cx="541" cy="539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485" name="Oval 5"/>
            <p:cNvSpPr/>
            <p:nvPr/>
          </p:nvSpPr>
          <p:spPr>
            <a:xfrm>
              <a:off x="1621" y="0"/>
              <a:ext cx="539" cy="54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486" name="Oval 6"/>
            <p:cNvSpPr/>
            <p:nvPr/>
          </p:nvSpPr>
          <p:spPr>
            <a:xfrm>
              <a:off x="1440" y="2028"/>
              <a:ext cx="541" cy="540"/>
            </a:xfrm>
            <a:prstGeom prst="ellipse">
              <a:avLst/>
            </a:prstGeom>
            <a:solidFill>
              <a:srgbClr val="99CC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487" name="Oval 7"/>
            <p:cNvSpPr/>
            <p:nvPr/>
          </p:nvSpPr>
          <p:spPr>
            <a:xfrm>
              <a:off x="1621" y="939"/>
              <a:ext cx="539" cy="541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488" name="Oval 8"/>
            <p:cNvSpPr/>
            <p:nvPr/>
          </p:nvSpPr>
          <p:spPr>
            <a:xfrm>
              <a:off x="3241" y="469"/>
              <a:ext cx="539" cy="539"/>
            </a:xfrm>
            <a:prstGeom prst="ellipse">
              <a:avLst/>
            </a:prstGeom>
            <a:solidFill>
              <a:srgbClr val="99CC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489" name="Line 9"/>
            <p:cNvSpPr/>
            <p:nvPr/>
          </p:nvSpPr>
          <p:spPr>
            <a:xfrm flipV="1">
              <a:off x="541" y="312"/>
              <a:ext cx="1080" cy="468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0490" name="Line 10"/>
            <p:cNvSpPr/>
            <p:nvPr/>
          </p:nvSpPr>
          <p:spPr>
            <a:xfrm>
              <a:off x="360" y="1092"/>
              <a:ext cx="1080" cy="109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0491" name="Line 11"/>
            <p:cNvSpPr/>
            <p:nvPr/>
          </p:nvSpPr>
          <p:spPr>
            <a:xfrm>
              <a:off x="541" y="936"/>
              <a:ext cx="1080" cy="156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0492" name="Line 12"/>
            <p:cNvSpPr/>
            <p:nvPr/>
          </p:nvSpPr>
          <p:spPr>
            <a:xfrm>
              <a:off x="1800" y="469"/>
              <a:ext cx="0" cy="467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0493" name="Line 13"/>
            <p:cNvSpPr/>
            <p:nvPr/>
          </p:nvSpPr>
          <p:spPr>
            <a:xfrm>
              <a:off x="1800" y="1404"/>
              <a:ext cx="0" cy="624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0494" name="Line 14"/>
            <p:cNvSpPr/>
            <p:nvPr/>
          </p:nvSpPr>
          <p:spPr>
            <a:xfrm flipV="1">
              <a:off x="2160" y="780"/>
              <a:ext cx="1081" cy="468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0495" name="Line 15"/>
            <p:cNvSpPr/>
            <p:nvPr/>
          </p:nvSpPr>
          <p:spPr>
            <a:xfrm>
              <a:off x="2160" y="312"/>
              <a:ext cx="1081" cy="313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0496" name="Text Box 16"/>
            <p:cNvSpPr txBox="1"/>
            <p:nvPr/>
          </p:nvSpPr>
          <p:spPr>
            <a:xfrm>
              <a:off x="60" y="622"/>
              <a:ext cx="360" cy="46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1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497" name="Text Box 17"/>
            <p:cNvSpPr txBox="1"/>
            <p:nvPr/>
          </p:nvSpPr>
          <p:spPr>
            <a:xfrm>
              <a:off x="1621" y="0"/>
              <a:ext cx="539" cy="46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2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498" name="Rectangle 18"/>
            <p:cNvSpPr/>
            <p:nvPr/>
          </p:nvSpPr>
          <p:spPr>
            <a:xfrm>
              <a:off x="1621" y="936"/>
              <a:ext cx="539" cy="78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499" name="Text Box 19"/>
            <p:cNvSpPr txBox="1"/>
            <p:nvPr/>
          </p:nvSpPr>
          <p:spPr>
            <a:xfrm>
              <a:off x="1620" y="936"/>
              <a:ext cx="539" cy="62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3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500" name="Text Box 20"/>
            <p:cNvSpPr txBox="1"/>
            <p:nvPr/>
          </p:nvSpPr>
          <p:spPr>
            <a:xfrm>
              <a:off x="1440" y="2028"/>
              <a:ext cx="541" cy="62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4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501" name="Text Box 21"/>
            <p:cNvSpPr txBox="1"/>
            <p:nvPr/>
          </p:nvSpPr>
          <p:spPr>
            <a:xfrm>
              <a:off x="3241" y="469"/>
              <a:ext cx="539" cy="623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5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502" name="Text Box 22"/>
            <p:cNvSpPr txBox="1"/>
            <p:nvPr/>
          </p:nvSpPr>
          <p:spPr>
            <a:xfrm>
              <a:off x="841" y="222"/>
              <a:ext cx="360" cy="46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2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503" name="Text Box 23"/>
            <p:cNvSpPr txBox="1"/>
            <p:nvPr/>
          </p:nvSpPr>
          <p:spPr>
            <a:xfrm>
              <a:off x="901" y="690"/>
              <a:ext cx="360" cy="46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4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504" name="Text Box 24"/>
            <p:cNvSpPr txBox="1"/>
            <p:nvPr/>
          </p:nvSpPr>
          <p:spPr>
            <a:xfrm>
              <a:off x="795" y="1380"/>
              <a:ext cx="541" cy="46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7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505" name="Text Box 25"/>
            <p:cNvSpPr txBox="1"/>
            <p:nvPr/>
          </p:nvSpPr>
          <p:spPr>
            <a:xfrm>
              <a:off x="1696" y="477"/>
              <a:ext cx="539" cy="78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1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506" name="Text Box 26"/>
            <p:cNvSpPr txBox="1"/>
            <p:nvPr/>
          </p:nvSpPr>
          <p:spPr>
            <a:xfrm>
              <a:off x="1695" y="1560"/>
              <a:ext cx="720" cy="62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1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507" name="Text Box 27"/>
            <p:cNvSpPr txBox="1"/>
            <p:nvPr/>
          </p:nvSpPr>
          <p:spPr>
            <a:xfrm>
              <a:off x="2460" y="690"/>
              <a:ext cx="360" cy="46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6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508" name="Text Box 28"/>
            <p:cNvSpPr txBox="1"/>
            <p:nvPr/>
          </p:nvSpPr>
          <p:spPr>
            <a:xfrm>
              <a:off x="2416" y="96"/>
              <a:ext cx="360" cy="46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2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0509" name="Text Box 29"/>
            <p:cNvSpPr txBox="1"/>
            <p:nvPr/>
          </p:nvSpPr>
          <p:spPr>
            <a:xfrm>
              <a:off x="4143" y="312"/>
              <a:ext cx="3600" cy="780"/>
            </a:xfrm>
            <a:prstGeom prst="rect">
              <a:avLst/>
            </a:prstGeom>
            <a:noFill/>
            <a:ln w="31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r>
                <a:rPr lang="zh-CN" altLang="en-US" dirty="0">
                  <a:solidFill>
                    <a:schemeClr val="tx1"/>
                  </a:solidFill>
                  <a:latin typeface="Arial" panose="020B0604020202020204" pitchFamily="34" charset="0"/>
                </a:rPr>
                <a:t>第三轮循环找到</a:t>
              </a:r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dis[3]</a:t>
              </a:r>
              <a:r>
                <a:rPr lang="zh-CN" altLang="en-US" dirty="0">
                  <a:solidFill>
                    <a:schemeClr val="tx1"/>
                  </a:solidFill>
                  <a:latin typeface="Arial" panose="020B0604020202020204" pitchFamily="34" charset="0"/>
                </a:rPr>
                <a:t>最小，将</a:t>
              </a:r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  <a:r>
                <a:rPr lang="zh-CN" altLang="en-US" dirty="0">
                  <a:solidFill>
                    <a:schemeClr val="tx1"/>
                  </a:solidFill>
                  <a:latin typeface="Arial" panose="020B0604020202020204" pitchFamily="34" charset="0"/>
                </a:rPr>
                <a:t>变成白点。</a:t>
              </a:r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10" name="Text Box 30"/>
            <p:cNvSpPr txBox="1"/>
            <p:nvPr/>
          </p:nvSpPr>
          <p:spPr>
            <a:xfrm>
              <a:off x="4323" y="1248"/>
              <a:ext cx="3060" cy="1404"/>
            </a:xfrm>
            <a:prstGeom prst="rect">
              <a:avLst/>
            </a:prstGeom>
            <a:noFill/>
            <a:ln w="31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r>
                <a:rPr lang="zh-CN" altLang="en-US" dirty="0">
                  <a:solidFill>
                    <a:schemeClr val="tx1"/>
                  </a:solidFill>
                  <a:latin typeface="Arial" panose="020B0604020202020204" pitchFamily="34" charset="0"/>
                </a:rPr>
                <a:t>对所有的蓝点做出修改，使得</a:t>
              </a:r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dis[4]=4</a:t>
              </a:r>
              <a:r>
                <a:rPr lang="zh-CN" altLang="en-US" dirty="0">
                  <a:solidFill>
                    <a:schemeClr val="tx1"/>
                  </a:solidFill>
                  <a:latin typeface="Arial" panose="020B0604020202020204" pitchFamily="34" charset="0"/>
                </a:rPr>
                <a:t>。发现以</a:t>
              </a:r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  <a:r>
                <a:rPr lang="zh-CN" altLang="en-US" dirty="0">
                  <a:solidFill>
                    <a:schemeClr val="tx1"/>
                  </a:solidFill>
                  <a:latin typeface="Arial" panose="020B0604020202020204" pitchFamily="34" charset="0"/>
                </a:rPr>
                <a:t>为中转不能修改</a:t>
              </a:r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5</a:t>
              </a:r>
              <a:r>
                <a:rPr lang="zh-CN" altLang="en-US" dirty="0">
                  <a:solidFill>
                    <a:schemeClr val="tx1"/>
                  </a:solidFill>
                  <a:latin typeface="Arial" panose="020B0604020202020204" pitchFamily="34" charset="0"/>
                </a:rPr>
                <a:t>，说明</a:t>
              </a:r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  <a:r>
                <a:rPr lang="zh-CN" altLang="en-US" dirty="0">
                  <a:solidFill>
                    <a:schemeClr val="tx1"/>
                  </a:solidFill>
                  <a:latin typeface="Arial" panose="020B0604020202020204" pitchFamily="34" charset="0"/>
                </a:rPr>
                <a:t>不是</a:t>
              </a:r>
              <a:r>
                <a:rPr lang="en-US" altLang="zh-CN">
                  <a:solidFill>
                    <a:schemeClr val="tx1"/>
                  </a:solidFill>
                  <a:latin typeface="Arial" panose="020B0604020202020204" pitchFamily="34" charset="0"/>
                </a:rPr>
                <a:t>5</a:t>
              </a:r>
              <a:r>
                <a:rPr lang="zh-CN" altLang="en-US" dirty="0">
                  <a:solidFill>
                    <a:schemeClr val="tx1"/>
                  </a:solidFill>
                  <a:latin typeface="Arial" panose="020B0604020202020204" pitchFamily="34" charset="0"/>
                </a:rPr>
                <a:t>的最后一个中转点。</a:t>
              </a:r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61060" y="165735"/>
            <a:ext cx="2665095" cy="51562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>
              <a:buClrTx/>
              <a:buSzTx/>
            </a:pPr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最短路径算法</a:t>
            </a:r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55650" y="4818380"/>
            <a:ext cx="928370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</a:rPr>
              <a:t>dis[1]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dis[</a:t>
            </a:r>
            <a:r>
              <a:rPr lang="en-US" altLang="zh-CN" b="1">
                <a:latin typeface="+mn-ea"/>
                <a:ea typeface="+mn-ea"/>
              </a:rPr>
              <a:t>2]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dis[</a:t>
            </a:r>
            <a:r>
              <a:rPr lang="en-US" altLang="zh-CN" b="1">
                <a:latin typeface="+mn-ea"/>
                <a:ea typeface="+mn-ea"/>
              </a:rPr>
              <a:t>3]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dis[</a:t>
            </a:r>
            <a:r>
              <a:rPr lang="en-US" altLang="zh-CN" b="1">
                <a:latin typeface="+mn-ea"/>
                <a:ea typeface="+mn-ea"/>
              </a:rPr>
              <a:t>4]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dis[</a:t>
            </a:r>
            <a:r>
              <a:rPr lang="en-US" altLang="zh-CN" b="1">
                <a:latin typeface="+mn-ea"/>
                <a:ea typeface="+mn-ea"/>
              </a:rPr>
              <a:t>5]</a:t>
            </a:r>
            <a:endParaRPr lang="en-US" altLang="zh-CN" b="1">
              <a:latin typeface="+mn-ea"/>
              <a:ea typeface="+mn-ea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3"/>
            </p:custDataLst>
          </p:nvPr>
        </p:nvGraphicFramePr>
        <p:xfrm>
          <a:off x="2125345" y="4851400"/>
          <a:ext cx="720090" cy="18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altLang="zh-CN" b="1">
                        <a:solidFill>
                          <a:srgbClr val="C00000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∞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4"/>
            </p:custDataLst>
          </p:nvPr>
        </p:nvGraphicFramePr>
        <p:xfrm>
          <a:off x="2629535" y="4851400"/>
          <a:ext cx="720090" cy="18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altLang="zh-CN" b="1">
                        <a:solidFill>
                          <a:srgbClr val="C00000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C00000"/>
                          </a:solidFill>
                        </a:rPr>
                        <a:t>2</a:t>
                      </a:r>
                      <a:endParaRPr lang="en-US" altLang="zh-CN" b="1">
                        <a:solidFill>
                          <a:srgbClr val="C00000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5"/>
            </p:custDataLst>
          </p:nvPr>
        </p:nvGraphicFramePr>
        <p:xfrm>
          <a:off x="3133725" y="4851400"/>
          <a:ext cx="720090" cy="18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altLang="zh-CN" b="1">
                        <a:solidFill>
                          <a:srgbClr val="C00000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C00000"/>
                          </a:solidFill>
                        </a:rPr>
                        <a:t>2</a:t>
                      </a:r>
                      <a:endParaRPr lang="en-US" altLang="zh-CN" b="1">
                        <a:solidFill>
                          <a:srgbClr val="C00000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altLang="zh-CN" b="1">
                        <a:solidFill>
                          <a:srgbClr val="C00000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/>
          <p:nvPr>
            <p:custDataLst>
              <p:tags r:id="rId6"/>
            </p:custDataLst>
          </p:nvPr>
        </p:nvGraphicFramePr>
        <p:xfrm>
          <a:off x="3637915" y="4851400"/>
          <a:ext cx="720090" cy="18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altLang="zh-CN" b="1">
                        <a:solidFill>
                          <a:srgbClr val="C00000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C00000"/>
                          </a:solidFill>
                        </a:rPr>
                        <a:t>2</a:t>
                      </a:r>
                      <a:endParaRPr lang="en-US" altLang="zh-CN" b="1">
                        <a:solidFill>
                          <a:srgbClr val="C00000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altLang="zh-CN" b="1">
                        <a:solidFill>
                          <a:srgbClr val="C00000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US" altLang="zh-CN" b="1">
                        <a:solidFill>
                          <a:srgbClr val="C00000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7"/>
            </p:custDataLst>
          </p:nvPr>
        </p:nvGraphicFramePr>
        <p:xfrm>
          <a:off x="4142105" y="4851400"/>
          <a:ext cx="720090" cy="18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altLang="zh-CN" b="1">
                        <a:solidFill>
                          <a:srgbClr val="C00000"/>
                        </a:solidFill>
                      </a:endParaRPr>
                    </a:p>
                  </a:txBody>
                  <a:tcPr anchor="ctr" anchorCtr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C00000"/>
                          </a:solidFill>
                        </a:rPr>
                        <a:t>2</a:t>
                      </a:r>
                      <a:endParaRPr lang="en-US" altLang="zh-CN" b="1">
                        <a:solidFill>
                          <a:srgbClr val="C00000"/>
                        </a:solidFill>
                      </a:endParaRPr>
                    </a:p>
                  </a:txBody>
                  <a:tcPr anchor="ctr" anchorCtr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altLang="zh-CN" b="1">
                        <a:solidFill>
                          <a:srgbClr val="C00000"/>
                        </a:solidFill>
                      </a:endParaRPr>
                    </a:p>
                  </a:txBody>
                  <a:tcPr anchor="ctr" anchorCtr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US" altLang="zh-CN" b="1">
                        <a:solidFill>
                          <a:srgbClr val="C00000"/>
                        </a:solidFill>
                      </a:endParaRPr>
                    </a:p>
                  </a:txBody>
                  <a:tcPr anchor="ctr" anchorCtr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US" altLang="zh-CN" b="1">
                        <a:solidFill>
                          <a:srgbClr val="C00000"/>
                        </a:solidFill>
                      </a:endParaRPr>
                    </a:p>
                  </a:txBody>
                  <a:tcPr anchor="ctr" anchorCtr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表格 11"/>
          <p:cNvGraphicFramePr/>
          <p:nvPr>
            <p:custDataLst>
              <p:tags r:id="rId8"/>
            </p:custDataLst>
          </p:nvPr>
        </p:nvGraphicFramePr>
        <p:xfrm>
          <a:off x="6320155" y="4860925"/>
          <a:ext cx="720090" cy="18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986655" y="4847590"/>
            <a:ext cx="928370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</a:rPr>
              <a:t>pre[1]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pre[</a:t>
            </a:r>
            <a:r>
              <a:rPr lang="en-US" altLang="zh-CN" b="1">
                <a:latin typeface="+mn-ea"/>
                <a:ea typeface="+mn-ea"/>
              </a:rPr>
              <a:t>2]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pre[</a:t>
            </a:r>
            <a:r>
              <a:rPr lang="en-US" altLang="zh-CN" b="1">
                <a:latin typeface="+mn-ea"/>
                <a:ea typeface="+mn-ea"/>
              </a:rPr>
              <a:t>3]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pre[</a:t>
            </a:r>
            <a:r>
              <a:rPr lang="en-US" altLang="zh-CN" b="1">
                <a:latin typeface="+mn-ea"/>
                <a:ea typeface="+mn-ea"/>
              </a:rPr>
              <a:t>4]</a:t>
            </a:r>
            <a:endParaRPr lang="en-US" altLang="zh-CN" b="1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latin typeface="+mn-ea"/>
                <a:ea typeface="+mn-ea"/>
                <a:sym typeface="+mn-ea"/>
              </a:rPr>
              <a:t>pre[</a:t>
            </a:r>
            <a:r>
              <a:rPr lang="en-US" altLang="zh-CN" b="1">
                <a:latin typeface="+mn-ea"/>
                <a:ea typeface="+mn-ea"/>
              </a:rPr>
              <a:t>5]</a:t>
            </a:r>
            <a:endParaRPr lang="en-US" altLang="zh-CN" b="1">
              <a:latin typeface="+mn-ea"/>
              <a:ea typeface="+mn-ea"/>
            </a:endParaRPr>
          </a:p>
        </p:txBody>
      </p:sp>
      <p:graphicFrame>
        <p:nvGraphicFramePr>
          <p:cNvPr id="14" name="表格 13"/>
          <p:cNvGraphicFramePr/>
          <p:nvPr>
            <p:custDataLst>
              <p:tags r:id="rId10"/>
            </p:custDataLst>
          </p:nvPr>
        </p:nvGraphicFramePr>
        <p:xfrm>
          <a:off x="6824345" y="4860925"/>
          <a:ext cx="720090" cy="18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表格 14"/>
          <p:cNvGraphicFramePr/>
          <p:nvPr>
            <p:custDataLst>
              <p:tags r:id="rId11"/>
            </p:custDataLst>
          </p:nvPr>
        </p:nvGraphicFramePr>
        <p:xfrm>
          <a:off x="7328535" y="4857115"/>
          <a:ext cx="720090" cy="18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表格 16"/>
          <p:cNvGraphicFramePr/>
          <p:nvPr>
            <p:custDataLst>
              <p:tags r:id="rId12"/>
            </p:custDataLst>
          </p:nvPr>
        </p:nvGraphicFramePr>
        <p:xfrm>
          <a:off x="7832725" y="4862195"/>
          <a:ext cx="720090" cy="18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表格 17"/>
          <p:cNvGraphicFramePr/>
          <p:nvPr>
            <p:custDataLst>
              <p:tags r:id="rId13"/>
            </p:custDataLst>
          </p:nvPr>
        </p:nvGraphicFramePr>
        <p:xfrm>
          <a:off x="8336915" y="4862195"/>
          <a:ext cx="720090" cy="18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表格 1"/>
          <p:cNvGraphicFramePr/>
          <p:nvPr>
            <p:custDataLst>
              <p:tags r:id="rId14"/>
            </p:custDataLst>
          </p:nvPr>
        </p:nvGraphicFramePr>
        <p:xfrm>
          <a:off x="1621155" y="4853940"/>
          <a:ext cx="720090" cy="18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altLang="zh-CN" b="1">
                        <a:solidFill>
                          <a:srgbClr val="C00000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∞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>
                          <a:solidFill>
                            <a:schemeClr val="tx1"/>
                          </a:solidFill>
                          <a:sym typeface="+mn-ea"/>
                        </a:rPr>
                        <a:t>∞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>
                          <a:solidFill>
                            <a:schemeClr val="tx1"/>
                          </a:solidFill>
                          <a:sym typeface="+mn-ea"/>
                        </a:rPr>
                        <a:t>∞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∞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表格 2"/>
          <p:cNvGraphicFramePr/>
          <p:nvPr>
            <p:custDataLst>
              <p:tags r:id="rId15"/>
            </p:custDataLst>
          </p:nvPr>
        </p:nvGraphicFramePr>
        <p:xfrm>
          <a:off x="5816600" y="4869180"/>
          <a:ext cx="720090" cy="18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20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9" name="曲线连接符 8"/>
          <p:cNvCxnSpPr/>
          <p:nvPr>
            <p:custDataLst>
              <p:tags r:id="rId16"/>
            </p:custDataLst>
          </p:nvPr>
        </p:nvCxnSpPr>
        <p:spPr>
          <a:xfrm rot="16200000" flipH="1">
            <a:off x="2091690" y="4610100"/>
            <a:ext cx="3175" cy="490220"/>
          </a:xfrm>
          <a:prstGeom prst="curvedConnector3">
            <a:avLst>
              <a:gd name="adj1" fmla="val -9375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曲线连接符 15"/>
          <p:cNvCxnSpPr/>
          <p:nvPr>
            <p:custDataLst>
              <p:tags r:id="rId17"/>
            </p:custDataLst>
          </p:nvPr>
        </p:nvCxnSpPr>
        <p:spPr>
          <a:xfrm rot="16200000" flipH="1">
            <a:off x="2650490" y="4600575"/>
            <a:ext cx="3175" cy="490220"/>
          </a:xfrm>
          <a:prstGeom prst="curvedConnector3">
            <a:avLst>
              <a:gd name="adj1" fmla="val -9375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曲线连接符 18"/>
          <p:cNvCxnSpPr/>
          <p:nvPr>
            <p:custDataLst>
              <p:tags r:id="rId18"/>
            </p:custDataLst>
          </p:nvPr>
        </p:nvCxnSpPr>
        <p:spPr>
          <a:xfrm rot="16200000" flipH="1">
            <a:off x="6347460" y="4625340"/>
            <a:ext cx="3175" cy="490220"/>
          </a:xfrm>
          <a:prstGeom prst="curvedConnector3">
            <a:avLst>
              <a:gd name="adj1" fmla="val -9375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曲线连接符 19"/>
          <p:cNvCxnSpPr/>
          <p:nvPr>
            <p:custDataLst>
              <p:tags r:id="rId19"/>
            </p:custDataLst>
          </p:nvPr>
        </p:nvCxnSpPr>
        <p:spPr>
          <a:xfrm rot="16200000" flipH="1">
            <a:off x="6894195" y="4628515"/>
            <a:ext cx="3175" cy="490220"/>
          </a:xfrm>
          <a:prstGeom prst="curvedConnector3">
            <a:avLst>
              <a:gd name="adj1" fmla="val -9375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曲线连接符 20"/>
          <p:cNvCxnSpPr/>
          <p:nvPr/>
        </p:nvCxnSpPr>
        <p:spPr>
          <a:xfrm rot="16200000" flipH="1">
            <a:off x="3180080" y="4600575"/>
            <a:ext cx="3175" cy="490220"/>
          </a:xfrm>
          <a:prstGeom prst="curvedConnector3">
            <a:avLst>
              <a:gd name="adj1" fmla="val -9375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曲线连接符 21"/>
          <p:cNvCxnSpPr/>
          <p:nvPr>
            <p:custDataLst>
              <p:tags r:id="rId20"/>
            </p:custDataLst>
          </p:nvPr>
        </p:nvCxnSpPr>
        <p:spPr>
          <a:xfrm rot="16200000" flipH="1">
            <a:off x="3676015" y="4597400"/>
            <a:ext cx="3175" cy="490220"/>
          </a:xfrm>
          <a:prstGeom prst="curvedConnector3">
            <a:avLst>
              <a:gd name="adj1" fmla="val -9375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曲线连接符 22"/>
          <p:cNvCxnSpPr/>
          <p:nvPr>
            <p:custDataLst>
              <p:tags r:id="rId21"/>
            </p:custDataLst>
          </p:nvPr>
        </p:nvCxnSpPr>
        <p:spPr>
          <a:xfrm rot="16200000" flipH="1">
            <a:off x="4166235" y="4582795"/>
            <a:ext cx="3175" cy="490220"/>
          </a:xfrm>
          <a:prstGeom prst="curvedConnector3">
            <a:avLst>
              <a:gd name="adj1" fmla="val -9375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曲线连接符 23"/>
          <p:cNvCxnSpPr/>
          <p:nvPr/>
        </p:nvCxnSpPr>
        <p:spPr>
          <a:xfrm rot="16200000" flipH="1">
            <a:off x="7384415" y="4631690"/>
            <a:ext cx="3175" cy="490220"/>
          </a:xfrm>
          <a:prstGeom prst="curvedConnector3">
            <a:avLst>
              <a:gd name="adj1" fmla="val -9375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曲线连接符 24"/>
          <p:cNvCxnSpPr/>
          <p:nvPr>
            <p:custDataLst>
              <p:tags r:id="rId22"/>
            </p:custDataLst>
          </p:nvPr>
        </p:nvCxnSpPr>
        <p:spPr>
          <a:xfrm rot="16200000" flipH="1">
            <a:off x="7874635" y="4603750"/>
            <a:ext cx="3175" cy="490220"/>
          </a:xfrm>
          <a:prstGeom prst="curvedConnector3">
            <a:avLst>
              <a:gd name="adj1" fmla="val -9375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曲线连接符 25"/>
          <p:cNvCxnSpPr/>
          <p:nvPr>
            <p:custDataLst>
              <p:tags r:id="rId23"/>
            </p:custDataLst>
          </p:nvPr>
        </p:nvCxnSpPr>
        <p:spPr>
          <a:xfrm rot="16200000" flipH="1">
            <a:off x="8364855" y="4603750"/>
            <a:ext cx="3175" cy="490220"/>
          </a:xfrm>
          <a:prstGeom prst="curvedConnector3">
            <a:avLst>
              <a:gd name="adj1" fmla="val -9375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08075" y="725805"/>
            <a:ext cx="6779260" cy="614553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61060" y="165735"/>
            <a:ext cx="2665095" cy="51562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>
              <a:buClrTx/>
              <a:buSzTx/>
            </a:pPr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最短路径算法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20000"/>
          </a:bodyPr>
          <a:p>
            <a:r>
              <a:rPr lang="en-US" altLang="zh-CN"/>
              <a:t>6 9</a:t>
            </a:r>
            <a:endParaRPr lang="en-US" altLang="zh-CN"/>
          </a:p>
          <a:p>
            <a:r>
              <a:rPr lang="en-US" altLang="zh-CN"/>
              <a:t>1 2 1 </a:t>
            </a:r>
            <a:endParaRPr lang="en-US" altLang="zh-CN"/>
          </a:p>
          <a:p>
            <a:r>
              <a:rPr lang="en-US" altLang="zh-CN"/>
              <a:t>1 3 12</a:t>
            </a:r>
            <a:endParaRPr lang="en-US" altLang="zh-CN"/>
          </a:p>
          <a:p>
            <a:r>
              <a:rPr lang="en-US" altLang="zh-CN"/>
              <a:t>2 3 9</a:t>
            </a:r>
            <a:endParaRPr lang="en-US" altLang="zh-CN"/>
          </a:p>
          <a:p>
            <a:r>
              <a:rPr lang="en-US" altLang="zh-CN"/>
              <a:t>2 4 3</a:t>
            </a:r>
            <a:endParaRPr lang="en-US" altLang="zh-CN"/>
          </a:p>
          <a:p>
            <a:r>
              <a:rPr lang="en-US" altLang="zh-CN"/>
              <a:t>3 5 5 </a:t>
            </a:r>
            <a:endParaRPr lang="en-US" altLang="zh-CN"/>
          </a:p>
          <a:p>
            <a:r>
              <a:rPr lang="en-US" altLang="zh-CN"/>
              <a:t>4 3 4</a:t>
            </a:r>
            <a:endParaRPr lang="en-US" altLang="zh-CN"/>
          </a:p>
          <a:p>
            <a:r>
              <a:rPr lang="en-US" altLang="zh-CN"/>
              <a:t>4 5 13</a:t>
            </a:r>
            <a:endParaRPr lang="en-US" altLang="zh-CN"/>
          </a:p>
          <a:p>
            <a:r>
              <a:rPr lang="en-US" altLang="zh-CN"/>
              <a:t>4 6 15</a:t>
            </a:r>
            <a:endParaRPr lang="en-US" altLang="zh-CN"/>
          </a:p>
          <a:p>
            <a:r>
              <a:rPr lang="en-US" altLang="zh-CN"/>
              <a:t>5 6 4</a:t>
            </a:r>
            <a:endParaRPr lang="en-US" altLang="zh-CN"/>
          </a:p>
        </p:txBody>
      </p:sp>
    </p:spTree>
    <p:custDataLst>
      <p:tags r:id="rId1"/>
    </p:custData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1508" name="Group 4"/>
          <p:cNvGrpSpPr/>
          <p:nvPr/>
        </p:nvGrpSpPr>
        <p:grpSpPr>
          <a:xfrm>
            <a:off x="2207895" y="1621155"/>
            <a:ext cx="5279752" cy="3890409"/>
            <a:chOff x="0" y="0"/>
            <a:chExt cx="3569" cy="2638"/>
          </a:xfrm>
        </p:grpSpPr>
        <p:sp>
          <p:nvSpPr>
            <p:cNvPr id="21509" name="Oval 5"/>
            <p:cNvSpPr/>
            <p:nvPr/>
          </p:nvSpPr>
          <p:spPr>
            <a:xfrm>
              <a:off x="0" y="592"/>
              <a:ext cx="494" cy="510"/>
            </a:xfrm>
            <a:prstGeom prst="ellipse">
              <a:avLst/>
            </a:prstGeom>
            <a:solidFill>
              <a:srgbClr val="99CC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10" name="Oval 6"/>
            <p:cNvSpPr/>
            <p:nvPr/>
          </p:nvSpPr>
          <p:spPr>
            <a:xfrm>
              <a:off x="1480" y="0"/>
              <a:ext cx="493" cy="511"/>
            </a:xfrm>
            <a:prstGeom prst="ellipse">
              <a:avLst/>
            </a:prstGeom>
            <a:solidFill>
              <a:srgbClr val="99CC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11" name="Oval 7"/>
            <p:cNvSpPr/>
            <p:nvPr/>
          </p:nvSpPr>
          <p:spPr>
            <a:xfrm>
              <a:off x="1315" y="1921"/>
              <a:ext cx="494" cy="511"/>
            </a:xfrm>
            <a:prstGeom prst="ellipse">
              <a:avLst/>
            </a:prstGeom>
            <a:solidFill>
              <a:srgbClr val="99CC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12" name="Oval 8"/>
            <p:cNvSpPr/>
            <p:nvPr/>
          </p:nvSpPr>
          <p:spPr>
            <a:xfrm>
              <a:off x="1480" y="886"/>
              <a:ext cx="493" cy="513"/>
            </a:xfrm>
            <a:prstGeom prst="ellipse">
              <a:avLst/>
            </a:prstGeom>
            <a:solidFill>
              <a:srgbClr val="99CC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13" name="Oval 9"/>
            <p:cNvSpPr/>
            <p:nvPr/>
          </p:nvSpPr>
          <p:spPr>
            <a:xfrm>
              <a:off x="2960" y="444"/>
              <a:ext cx="492" cy="511"/>
            </a:xfrm>
            <a:prstGeom prst="ellipse">
              <a:avLst/>
            </a:prstGeom>
            <a:solidFill>
              <a:srgbClr val="99CC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14" name="Line 10"/>
            <p:cNvSpPr/>
            <p:nvPr/>
          </p:nvSpPr>
          <p:spPr>
            <a:xfrm flipV="1">
              <a:off x="494" y="295"/>
              <a:ext cx="986" cy="444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1515" name="Line 11"/>
            <p:cNvSpPr/>
            <p:nvPr/>
          </p:nvSpPr>
          <p:spPr>
            <a:xfrm>
              <a:off x="329" y="1034"/>
              <a:ext cx="986" cy="1035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1516" name="Line 12"/>
            <p:cNvSpPr/>
            <p:nvPr/>
          </p:nvSpPr>
          <p:spPr>
            <a:xfrm>
              <a:off x="494" y="886"/>
              <a:ext cx="986" cy="148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1517" name="Line 13"/>
            <p:cNvSpPr/>
            <p:nvPr/>
          </p:nvSpPr>
          <p:spPr>
            <a:xfrm>
              <a:off x="1644" y="444"/>
              <a:ext cx="0" cy="44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1518" name="Line 14"/>
            <p:cNvSpPr/>
            <p:nvPr/>
          </p:nvSpPr>
          <p:spPr>
            <a:xfrm>
              <a:off x="1644" y="1330"/>
              <a:ext cx="0" cy="59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1519" name="Line 15"/>
            <p:cNvSpPr/>
            <p:nvPr/>
          </p:nvSpPr>
          <p:spPr>
            <a:xfrm flipV="1">
              <a:off x="1973" y="739"/>
              <a:ext cx="987" cy="443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1520" name="Line 16"/>
            <p:cNvSpPr/>
            <p:nvPr/>
          </p:nvSpPr>
          <p:spPr>
            <a:xfrm>
              <a:off x="1973" y="295"/>
              <a:ext cx="987" cy="297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1521" name="Text Box 17"/>
            <p:cNvSpPr txBox="1"/>
            <p:nvPr/>
          </p:nvSpPr>
          <p:spPr>
            <a:xfrm>
              <a:off x="136" y="697"/>
              <a:ext cx="329" cy="443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1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22" name="Text Box 18"/>
            <p:cNvSpPr txBox="1"/>
            <p:nvPr/>
          </p:nvSpPr>
          <p:spPr>
            <a:xfrm>
              <a:off x="1619" y="127"/>
              <a:ext cx="493" cy="44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2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23" name="Rectangle 19"/>
            <p:cNvSpPr/>
            <p:nvPr/>
          </p:nvSpPr>
          <p:spPr>
            <a:xfrm>
              <a:off x="1480" y="886"/>
              <a:ext cx="493" cy="73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24" name="Text Box 20"/>
            <p:cNvSpPr txBox="1"/>
            <p:nvPr/>
          </p:nvSpPr>
          <p:spPr>
            <a:xfrm>
              <a:off x="1588" y="994"/>
              <a:ext cx="493" cy="591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3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25" name="Text Box 21"/>
            <p:cNvSpPr txBox="1"/>
            <p:nvPr/>
          </p:nvSpPr>
          <p:spPr>
            <a:xfrm>
              <a:off x="1468" y="2047"/>
              <a:ext cx="494" cy="591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4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26" name="Text Box 22"/>
            <p:cNvSpPr txBox="1"/>
            <p:nvPr/>
          </p:nvSpPr>
          <p:spPr>
            <a:xfrm>
              <a:off x="3077" y="561"/>
              <a:ext cx="492" cy="59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5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27" name="Text Box 23"/>
            <p:cNvSpPr txBox="1"/>
            <p:nvPr/>
          </p:nvSpPr>
          <p:spPr>
            <a:xfrm>
              <a:off x="793" y="190"/>
              <a:ext cx="329" cy="44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2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28" name="Text Box 24"/>
            <p:cNvSpPr txBox="1"/>
            <p:nvPr/>
          </p:nvSpPr>
          <p:spPr>
            <a:xfrm>
              <a:off x="823" y="634"/>
              <a:ext cx="329" cy="443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1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29" name="Text Box 25"/>
            <p:cNvSpPr txBox="1"/>
            <p:nvPr/>
          </p:nvSpPr>
          <p:spPr>
            <a:xfrm>
              <a:off x="778" y="1342"/>
              <a:ext cx="494" cy="44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3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30" name="Text Box 26"/>
            <p:cNvSpPr txBox="1"/>
            <p:nvPr/>
          </p:nvSpPr>
          <p:spPr>
            <a:xfrm>
              <a:off x="1277" y="580"/>
              <a:ext cx="540" cy="62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-4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31" name="Text Box 27"/>
            <p:cNvSpPr txBox="1"/>
            <p:nvPr/>
          </p:nvSpPr>
          <p:spPr>
            <a:xfrm>
              <a:off x="1374" y="1477"/>
              <a:ext cx="657" cy="592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5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32" name="Text Box 28"/>
            <p:cNvSpPr txBox="1"/>
            <p:nvPr/>
          </p:nvSpPr>
          <p:spPr>
            <a:xfrm>
              <a:off x="2241" y="628"/>
              <a:ext cx="329" cy="38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6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33" name="Text Box 29"/>
            <p:cNvSpPr txBox="1"/>
            <p:nvPr/>
          </p:nvSpPr>
          <p:spPr>
            <a:xfrm>
              <a:off x="2177" y="13"/>
              <a:ext cx="329" cy="445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r>
                <a:rPr lang="en-US" altLang="zh-CN">
                  <a:latin typeface="Arial" panose="020B0604020202020204" pitchFamily="34" charset="0"/>
                </a:rPr>
                <a:t>2</a:t>
              </a:r>
              <a:endParaRPr lang="en-US" altLang="zh-CN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61060" y="165735"/>
            <a:ext cx="2665095" cy="51562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>
              <a:buClrTx/>
              <a:buSzTx/>
            </a:pPr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最短路径算法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61060" y="5543550"/>
            <a:ext cx="63334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如果存在负权边，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Dijkstra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算法还能适用吗？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【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例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4-3</a:t>
            </a:r>
            <a:r>
              <a:rPr lang="en-US" altLang="zh-CN" b="1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】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、最短路径问题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Dijkstra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 </a:t>
            </a:r>
            <a:endParaRPr lang="en-US" altLang="zh-CN" b="1">
              <a:solidFill>
                <a:schemeClr val="tx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endParaRPr lang="en-US" altLang="zh-CN" b="1">
              <a:solidFill>
                <a:schemeClr val="tx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748030" y="1504315"/>
            <a:ext cx="7440295" cy="4466590"/>
            <a:chOff x="784" y="2901"/>
            <a:chExt cx="9435" cy="5436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r="54481"/>
            <a:stretch>
              <a:fillRect/>
            </a:stretch>
          </p:blipFill>
          <p:spPr>
            <a:xfrm>
              <a:off x="784" y="2901"/>
              <a:ext cx="5841" cy="54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"/>
            <a:srcRect l="71883" r="109"/>
            <a:stretch>
              <a:fillRect/>
            </a:stretch>
          </p:blipFill>
          <p:spPr>
            <a:xfrm>
              <a:off x="6625" y="2901"/>
              <a:ext cx="3594" cy="5436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840105" y="4243705"/>
            <a:ext cx="7278370" cy="433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840105" y="3338195"/>
            <a:ext cx="7278370" cy="433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840105" y="2457450"/>
            <a:ext cx="7278370" cy="433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3380105" y="4738370"/>
            <a:ext cx="1191895" cy="371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olidFill>
                  <a:schemeClr val="tx1"/>
                </a:solidFill>
              </a:rPr>
              <a:t>O(n</a:t>
            </a:r>
            <a:r>
              <a:rPr lang="en-US" altLang="zh-CN" baseline="30000">
                <a:solidFill>
                  <a:schemeClr val="tx1"/>
                </a:solidFill>
              </a:rPr>
              <a:t>2</a:t>
            </a:r>
            <a:r>
              <a:rPr lang="en-US" altLang="zh-CN">
                <a:solidFill>
                  <a:schemeClr val="tx1"/>
                </a:solidFill>
              </a:rPr>
              <a:t>)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7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5405" y="891540"/>
            <a:ext cx="9013190" cy="5492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sym typeface="+mn-ea"/>
              </a:rPr>
              <a:t>结点的度：</a:t>
            </a:r>
            <a:r>
              <a:rPr lang="zh-CN" altLang="en-US" b="1" dirty="0">
                <a:solidFill>
                  <a:schemeClr val="tx1"/>
                </a:solidFill>
                <a:sym typeface="+mn-ea"/>
              </a:rPr>
              <a:t>无向图中与结点相连的边的数目，称为结点的度。</a:t>
            </a:r>
            <a:endParaRPr lang="zh-CN" altLang="en-US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sym typeface="+mn-ea"/>
              </a:rPr>
              <a:t>结点的入度：</a:t>
            </a:r>
            <a:r>
              <a:rPr lang="zh-CN" altLang="en-US" b="1" dirty="0">
                <a:solidFill>
                  <a:schemeClr val="tx1"/>
                </a:solidFill>
                <a:sym typeface="+mn-ea"/>
              </a:rPr>
              <a:t>在有向图中，以这个结点为</a:t>
            </a:r>
            <a:r>
              <a:rPr lang="zh-CN" altLang="en-US" b="1" dirty="0">
                <a:solidFill>
                  <a:srgbClr val="FF0000"/>
                </a:solidFill>
                <a:sym typeface="+mn-ea"/>
              </a:rPr>
              <a:t>终点</a:t>
            </a:r>
            <a:r>
              <a:rPr lang="zh-CN" altLang="en-US" b="1" dirty="0">
                <a:solidFill>
                  <a:schemeClr val="tx1"/>
                </a:solidFill>
                <a:sym typeface="+mn-ea"/>
              </a:rPr>
              <a:t>的有向边的数目。</a:t>
            </a:r>
            <a:endParaRPr lang="zh-CN" altLang="en-US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sym typeface="+mn-ea"/>
              </a:rPr>
              <a:t>结点的出度：</a:t>
            </a:r>
            <a:r>
              <a:rPr lang="zh-CN" altLang="en-US" b="1" dirty="0">
                <a:solidFill>
                  <a:schemeClr val="tx1"/>
                </a:solidFill>
                <a:sym typeface="+mn-ea"/>
              </a:rPr>
              <a:t>在有向图中，以这个结点为</a:t>
            </a:r>
            <a:r>
              <a:rPr lang="zh-CN" altLang="en-US" b="1" dirty="0">
                <a:solidFill>
                  <a:srgbClr val="FF0000"/>
                </a:solidFill>
                <a:sym typeface="+mn-ea"/>
              </a:rPr>
              <a:t>起点</a:t>
            </a:r>
            <a:r>
              <a:rPr lang="zh-CN" altLang="en-US" b="1" dirty="0">
                <a:solidFill>
                  <a:schemeClr val="tx1"/>
                </a:solidFill>
                <a:sym typeface="+mn-ea"/>
              </a:rPr>
              <a:t>的有向边的数目。</a:t>
            </a:r>
            <a:endParaRPr lang="zh-CN" altLang="en-US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sym typeface="+mn-ea"/>
              </a:rPr>
              <a:t>权值：</a:t>
            </a:r>
            <a:r>
              <a:rPr lang="zh-CN" altLang="en-US" b="1" dirty="0">
                <a:solidFill>
                  <a:schemeClr val="tx1"/>
                </a:solidFill>
                <a:sym typeface="+mn-ea"/>
              </a:rPr>
              <a:t>边的“费用”，可以形象地理解为边的长度。</a:t>
            </a:r>
            <a:endParaRPr lang="zh-CN" altLang="en-US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sym typeface="+mn-ea"/>
              </a:rPr>
              <a:t>连通：</a:t>
            </a:r>
            <a:r>
              <a:rPr lang="zh-CN" altLang="en-US" b="1" dirty="0">
                <a:solidFill>
                  <a:schemeClr val="tx1"/>
                </a:solidFill>
                <a:sym typeface="+mn-ea"/>
              </a:rPr>
              <a:t>如果图中结点U，V之间存在一条从U通过若干条边、点到达V的通路，则称U、V 是</a:t>
            </a:r>
            <a:r>
              <a:rPr lang="zh-CN" altLang="en-US" b="1" dirty="0">
                <a:solidFill>
                  <a:srgbClr val="FF0000"/>
                </a:solidFill>
                <a:sym typeface="+mn-ea"/>
              </a:rPr>
              <a:t>连通</a:t>
            </a:r>
            <a:r>
              <a:rPr lang="zh-CN" altLang="en-US" b="1" dirty="0">
                <a:solidFill>
                  <a:schemeClr val="tx1"/>
                </a:solidFill>
                <a:sym typeface="+mn-ea"/>
              </a:rPr>
              <a:t>的。</a:t>
            </a:r>
            <a:endParaRPr lang="zh-CN" altLang="en-US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sym typeface="+mn-ea"/>
              </a:rPr>
              <a:t>回路：</a:t>
            </a:r>
            <a:r>
              <a:rPr lang="zh-CN" altLang="en-US" b="1" dirty="0">
                <a:solidFill>
                  <a:schemeClr val="tx1"/>
                </a:solidFill>
                <a:sym typeface="+mn-ea"/>
              </a:rPr>
              <a:t>起点和终点相同的路径，称为回路，或“环”。</a:t>
            </a:r>
            <a:endParaRPr lang="zh-CN" altLang="en-US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sym typeface="+mn-ea"/>
              </a:rPr>
              <a:t>完全图：</a:t>
            </a:r>
            <a:r>
              <a:rPr lang="zh-CN" altLang="en-US" b="1" dirty="0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一个n 阶的完全无向图含有</a:t>
            </a:r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n*(n-1)/2 </a:t>
            </a:r>
            <a:r>
              <a:rPr lang="zh-CN" altLang="en-US" b="1" dirty="0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条边；一个n 阶的完全有向图含有</a:t>
            </a:r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n*(n-1)</a:t>
            </a:r>
            <a:r>
              <a:rPr lang="zh-CN" altLang="en-US" b="1" dirty="0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条边</a:t>
            </a:r>
            <a:r>
              <a:rPr lang="zh-CN" altLang="en-US" b="1" dirty="0">
                <a:solidFill>
                  <a:schemeClr val="tx1"/>
                </a:solidFill>
                <a:sym typeface="+mn-ea"/>
              </a:rPr>
              <a:t>；</a:t>
            </a:r>
            <a:endParaRPr lang="zh-CN" altLang="en-US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sym typeface="+mn-ea"/>
              </a:rPr>
              <a:t>　　　</a:t>
            </a:r>
            <a:r>
              <a:rPr lang="zh-CN" altLang="en-US" b="1" dirty="0">
                <a:solidFill>
                  <a:srgbClr val="FF0000"/>
                </a:solidFill>
                <a:sym typeface="+mn-ea"/>
              </a:rPr>
              <a:t>　稠密图：</a:t>
            </a:r>
            <a:r>
              <a:rPr lang="zh-CN" altLang="en-US" b="1" dirty="0">
                <a:solidFill>
                  <a:schemeClr val="tx1"/>
                </a:solidFill>
                <a:sym typeface="+mn-ea"/>
              </a:rPr>
              <a:t>一个边数接近完全图的图。</a:t>
            </a:r>
            <a:endParaRPr lang="zh-CN" altLang="en-US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sym typeface="+mn-ea"/>
              </a:rPr>
              <a:t>　　　　</a:t>
            </a:r>
            <a:r>
              <a:rPr lang="zh-CN" altLang="en-US" b="1" dirty="0">
                <a:solidFill>
                  <a:srgbClr val="FF0000"/>
                </a:solidFill>
                <a:sym typeface="+mn-ea"/>
              </a:rPr>
              <a:t>稀疏图：</a:t>
            </a:r>
            <a:r>
              <a:rPr lang="zh-CN" altLang="en-US" b="1" dirty="0">
                <a:solidFill>
                  <a:schemeClr val="tx1"/>
                </a:solidFill>
                <a:sym typeface="+mn-ea"/>
              </a:rPr>
              <a:t>一个边数远远少于完全图的图。　　　　</a:t>
            </a:r>
            <a:endParaRPr lang="zh-CN" altLang="en-US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sym typeface="+mn-ea"/>
              </a:rPr>
              <a:t>强连通分量：有向图</a:t>
            </a:r>
            <a:r>
              <a:rPr lang="zh-CN" altLang="en-US" b="1" dirty="0">
                <a:solidFill>
                  <a:schemeClr val="tx1"/>
                </a:solidFill>
                <a:sym typeface="+mn-ea"/>
              </a:rPr>
              <a:t>中任意两点都连通的最大子图。上图中，1-2-5构成一个强连通分量。特殊地，</a:t>
            </a:r>
            <a:r>
              <a:rPr lang="zh-CN" altLang="en-US" b="1" dirty="0">
                <a:solidFill>
                  <a:srgbClr val="FF0000"/>
                </a:solidFill>
                <a:sym typeface="+mn-ea"/>
              </a:rPr>
              <a:t>单个点</a:t>
            </a:r>
            <a:r>
              <a:rPr lang="zh-CN" altLang="en-US" b="1" dirty="0">
                <a:solidFill>
                  <a:schemeClr val="tx1"/>
                </a:solidFill>
                <a:sym typeface="+mn-ea"/>
              </a:rPr>
              <a:t>也算一个强连通分量，所以右图有三个强连通分量：1-2-5，4，3。</a:t>
            </a:r>
            <a:endParaRPr lang="zh-CN" altLang="en-US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5171" name="组合 5170"/>
          <p:cNvGrpSpPr/>
          <p:nvPr/>
        </p:nvGrpSpPr>
        <p:grpSpPr>
          <a:xfrm>
            <a:off x="6498908" y="4300220"/>
            <a:ext cx="1200150" cy="1387475"/>
            <a:chOff x="0" y="0"/>
            <a:chExt cx="1890" cy="2184"/>
          </a:xfrm>
        </p:grpSpPr>
        <p:grpSp>
          <p:nvGrpSpPr>
            <p:cNvPr id="5172" name="组合 5171"/>
            <p:cNvGrpSpPr/>
            <p:nvPr/>
          </p:nvGrpSpPr>
          <p:grpSpPr>
            <a:xfrm>
              <a:off x="0" y="0"/>
              <a:ext cx="1890" cy="2184"/>
              <a:chOff x="0" y="0"/>
              <a:chExt cx="1890" cy="2184"/>
            </a:xfrm>
          </p:grpSpPr>
          <p:grpSp>
            <p:nvGrpSpPr>
              <p:cNvPr id="5173" name="组合 5172"/>
              <p:cNvGrpSpPr/>
              <p:nvPr/>
            </p:nvGrpSpPr>
            <p:grpSpPr>
              <a:xfrm>
                <a:off x="0" y="0"/>
                <a:ext cx="1890" cy="1653"/>
                <a:chOff x="0" y="0"/>
                <a:chExt cx="1890" cy="1653"/>
              </a:xfrm>
            </p:grpSpPr>
            <p:grpSp>
              <p:nvGrpSpPr>
                <p:cNvPr id="5174" name="组合 5173"/>
                <p:cNvGrpSpPr/>
                <p:nvPr/>
              </p:nvGrpSpPr>
              <p:grpSpPr>
                <a:xfrm>
                  <a:off x="735" y="0"/>
                  <a:ext cx="435" cy="360"/>
                  <a:chOff x="0" y="0"/>
                  <a:chExt cx="435" cy="360"/>
                </a:xfrm>
              </p:grpSpPr>
              <p:sp>
                <p:nvSpPr>
                  <p:cNvPr id="5175" name="椭圆 5174"/>
                  <p:cNvSpPr/>
                  <p:nvPr/>
                </p:nvSpPr>
                <p:spPr>
                  <a:xfrm>
                    <a:off x="75" y="0"/>
                    <a:ext cx="360" cy="36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76" name="文本框 5175"/>
                  <p:cNvSpPr txBox="1"/>
                  <p:nvPr/>
                </p:nvSpPr>
                <p:spPr>
                  <a:xfrm>
                    <a:off x="0" y="15"/>
                    <a:ext cx="360" cy="2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lIns="0" tIns="0" rIns="0" bIns="0"/>
                  <a:p>
                    <a:r>
                      <a:rPr lang="zh-CN" altLang="en-US" dirty="0">
                        <a:latin typeface="Arial" panose="020B0604020202020204" pitchFamily="34" charset="0"/>
                      </a:rPr>
                      <a:t> 1  </a:t>
                    </a:r>
                    <a:endParaRPr lang="zh-CN" altLang="en-US" dirty="0">
                      <a:latin typeface="Arial" panose="020B0604020202020204" pitchFamily="34" charset="0"/>
                    </a:endParaRPr>
                  </a:p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177" name="组合 5176"/>
                <p:cNvGrpSpPr/>
                <p:nvPr/>
              </p:nvGrpSpPr>
              <p:grpSpPr>
                <a:xfrm>
                  <a:off x="1455" y="624"/>
                  <a:ext cx="435" cy="360"/>
                  <a:chOff x="0" y="0"/>
                  <a:chExt cx="435" cy="360"/>
                </a:xfrm>
              </p:grpSpPr>
              <p:sp>
                <p:nvSpPr>
                  <p:cNvPr id="5178" name="椭圆 5177"/>
                  <p:cNvSpPr/>
                  <p:nvPr/>
                </p:nvSpPr>
                <p:spPr>
                  <a:xfrm>
                    <a:off x="75" y="0"/>
                    <a:ext cx="360" cy="36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79" name="文本框 5178"/>
                  <p:cNvSpPr txBox="1"/>
                  <p:nvPr/>
                </p:nvSpPr>
                <p:spPr>
                  <a:xfrm>
                    <a:off x="0" y="15"/>
                    <a:ext cx="360" cy="2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lIns="0" tIns="0" rIns="0" bIns="0"/>
                  <a:p>
                    <a:r>
                      <a:rPr lang="zh-CN" altLang="en-US" dirty="0">
                        <a:latin typeface="Arial" panose="020B0604020202020204" pitchFamily="34" charset="0"/>
                      </a:rPr>
                      <a:t> 2  </a:t>
                    </a:r>
                    <a:endParaRPr lang="zh-CN" altLang="en-US" dirty="0">
                      <a:latin typeface="Arial" panose="020B0604020202020204" pitchFamily="34" charset="0"/>
                    </a:endParaRPr>
                  </a:p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180" name="组合 5179"/>
                <p:cNvGrpSpPr/>
                <p:nvPr/>
              </p:nvGrpSpPr>
              <p:grpSpPr>
                <a:xfrm>
                  <a:off x="1155" y="1293"/>
                  <a:ext cx="435" cy="360"/>
                  <a:chOff x="0" y="0"/>
                  <a:chExt cx="435" cy="360"/>
                </a:xfrm>
              </p:grpSpPr>
              <p:sp>
                <p:nvSpPr>
                  <p:cNvPr id="5181" name="椭圆 5180"/>
                  <p:cNvSpPr/>
                  <p:nvPr/>
                </p:nvSpPr>
                <p:spPr>
                  <a:xfrm>
                    <a:off x="75" y="0"/>
                    <a:ext cx="360" cy="36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82" name="文本框 5181"/>
                  <p:cNvSpPr txBox="1"/>
                  <p:nvPr/>
                </p:nvSpPr>
                <p:spPr>
                  <a:xfrm>
                    <a:off x="0" y="15"/>
                    <a:ext cx="360" cy="2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lIns="0" tIns="0" rIns="0" bIns="0"/>
                  <a:p>
                    <a:r>
                      <a:rPr lang="zh-CN" altLang="en-US" dirty="0">
                        <a:latin typeface="Arial" panose="020B0604020202020204" pitchFamily="34" charset="0"/>
                      </a:rPr>
                      <a:t> 3  </a:t>
                    </a:r>
                    <a:endParaRPr lang="zh-CN" altLang="en-US" dirty="0">
                      <a:latin typeface="Arial" panose="020B0604020202020204" pitchFamily="34" charset="0"/>
                    </a:endParaRPr>
                  </a:p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183" name="组合 5182"/>
                <p:cNvGrpSpPr/>
                <p:nvPr/>
              </p:nvGrpSpPr>
              <p:grpSpPr>
                <a:xfrm>
                  <a:off x="375" y="1281"/>
                  <a:ext cx="435" cy="360"/>
                  <a:chOff x="0" y="0"/>
                  <a:chExt cx="435" cy="360"/>
                </a:xfrm>
              </p:grpSpPr>
              <p:sp>
                <p:nvSpPr>
                  <p:cNvPr id="5184" name="椭圆 5183"/>
                  <p:cNvSpPr/>
                  <p:nvPr/>
                </p:nvSpPr>
                <p:spPr>
                  <a:xfrm>
                    <a:off x="75" y="0"/>
                    <a:ext cx="360" cy="36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85" name="文本框 5184"/>
                  <p:cNvSpPr txBox="1"/>
                  <p:nvPr/>
                </p:nvSpPr>
                <p:spPr>
                  <a:xfrm>
                    <a:off x="0" y="15"/>
                    <a:ext cx="360" cy="2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lIns="0" tIns="0" rIns="0" bIns="0"/>
                  <a:p>
                    <a:r>
                      <a:rPr lang="zh-CN" altLang="en-US" dirty="0">
                        <a:latin typeface="Arial" panose="020B0604020202020204" pitchFamily="34" charset="0"/>
                      </a:rPr>
                      <a:t> 4  </a:t>
                    </a:r>
                    <a:endParaRPr lang="zh-CN" altLang="en-US" dirty="0">
                      <a:latin typeface="Arial" panose="020B0604020202020204" pitchFamily="34" charset="0"/>
                    </a:endParaRPr>
                  </a:p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186" name="组合 5185"/>
                <p:cNvGrpSpPr/>
                <p:nvPr/>
              </p:nvGrpSpPr>
              <p:grpSpPr>
                <a:xfrm>
                  <a:off x="0" y="645"/>
                  <a:ext cx="435" cy="360"/>
                  <a:chOff x="0" y="0"/>
                  <a:chExt cx="435" cy="360"/>
                </a:xfrm>
              </p:grpSpPr>
              <p:sp>
                <p:nvSpPr>
                  <p:cNvPr id="5187" name="椭圆 5186"/>
                  <p:cNvSpPr/>
                  <p:nvPr/>
                </p:nvSpPr>
                <p:spPr>
                  <a:xfrm>
                    <a:off x="75" y="0"/>
                    <a:ext cx="360" cy="360"/>
                  </a:xfrm>
                  <a:prstGeom prst="ellipse">
                    <a:avLst/>
                  </a:prstGeom>
                  <a:solidFill>
                    <a:srgbClr val="99CC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5188" name="文本框 5187"/>
                  <p:cNvSpPr txBox="1"/>
                  <p:nvPr/>
                </p:nvSpPr>
                <p:spPr>
                  <a:xfrm>
                    <a:off x="0" y="15"/>
                    <a:ext cx="360" cy="28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lIns="0" tIns="0" rIns="0" bIns="0"/>
                  <a:p>
                    <a:r>
                      <a:rPr lang="zh-CN" altLang="en-US" dirty="0">
                        <a:latin typeface="Arial" panose="020B0604020202020204" pitchFamily="34" charset="0"/>
                      </a:rPr>
                      <a:t> 5  </a:t>
                    </a:r>
                    <a:endParaRPr lang="zh-CN" altLang="en-US" dirty="0">
                      <a:latin typeface="Arial" panose="020B0604020202020204" pitchFamily="34" charset="0"/>
                    </a:endParaRPr>
                  </a:p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189" name="直接连接符 5188"/>
                <p:cNvSpPr/>
                <p:nvPr/>
              </p:nvSpPr>
              <p:spPr>
                <a:xfrm flipV="1">
                  <a:off x="420" y="333"/>
                  <a:ext cx="480" cy="444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triangle" w="med" len="med"/>
                </a:ln>
              </p:spPr>
            </p:sp>
            <p:sp>
              <p:nvSpPr>
                <p:cNvPr id="5190" name="直接连接符 5189"/>
                <p:cNvSpPr/>
                <p:nvPr/>
              </p:nvSpPr>
              <p:spPr>
                <a:xfrm>
                  <a:off x="1095" y="312"/>
                  <a:ext cx="450" cy="384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triangle" w="med" len="med"/>
                </a:ln>
              </p:spPr>
            </p:sp>
            <p:sp>
              <p:nvSpPr>
                <p:cNvPr id="5191" name="直接连接符 5190"/>
                <p:cNvSpPr/>
                <p:nvPr/>
              </p:nvSpPr>
              <p:spPr>
                <a:xfrm flipH="1">
                  <a:off x="510" y="780"/>
                  <a:ext cx="945" cy="6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triangle" w="med" len="med"/>
                </a:ln>
              </p:spPr>
            </p:sp>
            <p:sp>
              <p:nvSpPr>
                <p:cNvPr id="5192" name="直接连接符 5191"/>
                <p:cNvSpPr/>
                <p:nvPr/>
              </p:nvSpPr>
              <p:spPr>
                <a:xfrm flipH="1">
                  <a:off x="735" y="387"/>
                  <a:ext cx="210" cy="93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triangle" w="med" len="med"/>
                </a:ln>
              </p:spPr>
            </p:sp>
            <p:sp>
              <p:nvSpPr>
                <p:cNvPr id="5193" name="直接连接符 5192"/>
                <p:cNvSpPr/>
                <p:nvPr/>
              </p:nvSpPr>
              <p:spPr>
                <a:xfrm>
                  <a:off x="1020" y="396"/>
                  <a:ext cx="285" cy="888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triangle" w="med" len="med"/>
                </a:ln>
              </p:spPr>
            </p:sp>
          </p:grpSp>
          <p:sp>
            <p:nvSpPr>
              <p:cNvPr id="5194" name="文本框 5193"/>
              <p:cNvSpPr txBox="1"/>
              <p:nvPr/>
            </p:nvSpPr>
            <p:spPr>
              <a:xfrm>
                <a:off x="540" y="1872"/>
                <a:ext cx="1080" cy="3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p>
                <a:r>
                  <a:rPr lang="zh-CN" altLang="en-US">
                    <a:latin typeface="Arial" panose="020B0604020202020204" pitchFamily="34" charset="0"/>
                  </a:rPr>
                  <a:t>     </a:t>
                </a:r>
                <a:endParaRPr lang="zh-CN" altLang="en-US">
                  <a:latin typeface="Arial" panose="020B0604020202020204" pitchFamily="34" charset="0"/>
                </a:endParaRPr>
              </a:p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195" name="直接连接符 5194"/>
            <p:cNvSpPr/>
            <p:nvPr/>
          </p:nvSpPr>
          <p:spPr>
            <a:xfrm flipH="1">
              <a:off x="1512" y="1014"/>
              <a:ext cx="180" cy="31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文本占位符 6145"/>
          <p:cNvSpPr>
            <a:spLocks noGrp="1"/>
          </p:cNvSpPr>
          <p:nvPr>
            <p:ph type="body" idx="1"/>
          </p:nvPr>
        </p:nvSpPr>
        <p:spPr>
          <a:xfrm>
            <a:off x="751205" y="291465"/>
            <a:ext cx="7924800" cy="6553200"/>
          </a:xfrm>
        </p:spPr>
        <p:txBody>
          <a:bodyPr>
            <a:normAutofit fontScale="90000"/>
          </a:bodyPr>
          <a:p>
            <a:endParaRPr lang="zh-CN" altLang="en-US" sz="1300" dirty="0">
              <a:solidFill>
                <a:schemeClr val="tx1"/>
              </a:solidFill>
            </a:endParaRPr>
          </a:p>
          <a:p>
            <a:r>
              <a:rPr lang="zh-CN" altLang="en-US" sz="1400" b="1" dirty="0">
                <a:solidFill>
                  <a:srgbClr val="FF0000"/>
                </a:solidFill>
              </a:rPr>
              <a:t>定义int  G[101][101];</a:t>
            </a:r>
            <a:endParaRPr lang="zh-CN" altLang="en-US" sz="1400" b="1" dirty="0">
              <a:solidFill>
                <a:srgbClr val="FF0000"/>
              </a:solidFill>
            </a:endParaRPr>
          </a:p>
          <a:p>
            <a:r>
              <a:rPr lang="zh-CN" altLang="en-US" sz="1300" dirty="0">
                <a:solidFill>
                  <a:schemeClr val="tx1"/>
                </a:solidFill>
              </a:rPr>
              <a:t>G[i][j]的值，表示从点i到点j的边的权值，定义如下：</a:t>
            </a:r>
            <a:endParaRPr lang="zh-CN" altLang="en-US" sz="1300" dirty="0">
              <a:solidFill>
                <a:schemeClr val="tx1"/>
              </a:solidFill>
            </a:endParaRPr>
          </a:p>
          <a:p>
            <a:pPr>
              <a:buNone/>
            </a:pPr>
            <a:endParaRPr lang="zh-CN" altLang="en-US" sz="1300" dirty="0">
              <a:solidFill>
                <a:schemeClr val="tx1"/>
              </a:solidFill>
            </a:endParaRPr>
          </a:p>
          <a:p>
            <a:endParaRPr lang="zh-CN" altLang="en-US" sz="1300" dirty="0">
              <a:solidFill>
                <a:schemeClr val="tx1"/>
              </a:solidFill>
            </a:endParaRPr>
          </a:p>
          <a:p>
            <a:endParaRPr lang="zh-CN" altLang="en-US" sz="1300" dirty="0">
              <a:solidFill>
                <a:schemeClr val="tx1"/>
              </a:solidFill>
            </a:endParaRPr>
          </a:p>
          <a:p>
            <a:endParaRPr lang="zh-CN" altLang="en-US" sz="1300" dirty="0">
              <a:solidFill>
                <a:schemeClr val="tx1"/>
              </a:solidFill>
            </a:endParaRPr>
          </a:p>
          <a:p>
            <a:endParaRPr lang="zh-CN" altLang="en-US" sz="1300" dirty="0">
              <a:solidFill>
                <a:schemeClr val="tx1"/>
              </a:solidFill>
            </a:endParaRPr>
          </a:p>
          <a:p>
            <a:endParaRPr lang="zh-CN" altLang="en-US" sz="1300" dirty="0">
              <a:solidFill>
                <a:schemeClr val="tx1"/>
              </a:solidFill>
            </a:endParaRPr>
          </a:p>
          <a:p>
            <a:endParaRPr lang="zh-CN" altLang="en-US" sz="1300" dirty="0">
              <a:solidFill>
                <a:schemeClr val="tx1"/>
              </a:solidFill>
            </a:endParaRPr>
          </a:p>
          <a:p>
            <a:endParaRPr lang="zh-CN" altLang="en-US" sz="13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zh-CN" altLang="en-US" sz="1300" dirty="0">
                <a:solidFill>
                  <a:schemeClr val="tx1"/>
                </a:solidFill>
              </a:rPr>
              <a:t>　　</a:t>
            </a:r>
            <a:r>
              <a:rPr lang="zh-CN" altLang="en-US" sz="1700" dirty="0">
                <a:solidFill>
                  <a:schemeClr val="tx1"/>
                </a:solidFill>
              </a:rPr>
              <a:t>　　          0  1  1  1                           0  1  1                                ∞  5   8   ∞   3</a:t>
            </a:r>
            <a:endParaRPr lang="zh-CN" altLang="en-US" sz="17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zh-CN" altLang="en-US" sz="1700" dirty="0">
                <a:solidFill>
                  <a:schemeClr val="tx1"/>
                </a:solidFill>
              </a:rPr>
              <a:t>  G（A）=      1  0  1  1      G（B）=       0  0  1                 </a:t>
            </a:r>
            <a:r>
              <a:rPr lang="en-US" altLang="zh-CN" sz="1700" dirty="0">
                <a:solidFill>
                  <a:schemeClr val="tx1"/>
                </a:solidFill>
              </a:rPr>
              <a:t>	  </a:t>
            </a:r>
            <a:r>
              <a:rPr lang="zh-CN" altLang="en-US" sz="1700" dirty="0">
                <a:solidFill>
                  <a:schemeClr val="tx1"/>
                </a:solidFill>
              </a:rPr>
              <a:t>5   ∞  2   ∞   6</a:t>
            </a:r>
            <a:endParaRPr lang="zh-CN" altLang="en-US" sz="17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zh-CN" altLang="en-US" sz="1700" dirty="0">
                <a:solidFill>
                  <a:schemeClr val="tx1"/>
                </a:solidFill>
              </a:rPr>
              <a:t>　　              </a:t>
            </a:r>
            <a:r>
              <a:rPr lang="en-US" altLang="zh-CN" sz="1700" dirty="0">
                <a:solidFill>
                  <a:schemeClr val="tx1"/>
                </a:solidFill>
              </a:rPr>
              <a:t> </a:t>
            </a:r>
            <a:r>
              <a:rPr lang="zh-CN" altLang="en-US" sz="1700" dirty="0">
                <a:solidFill>
                  <a:schemeClr val="tx1"/>
                </a:solidFill>
              </a:rPr>
              <a:t>1  1  0  0                            0  1  0          G（C）=       8   2   ∞  10   4</a:t>
            </a:r>
            <a:endParaRPr lang="zh-CN" altLang="en-US" sz="17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zh-CN" altLang="en-US" sz="1700" dirty="0">
                <a:solidFill>
                  <a:schemeClr val="tx1"/>
                </a:solidFill>
              </a:rPr>
              <a:t>　　              </a:t>
            </a:r>
            <a:r>
              <a:rPr lang="en-US" altLang="zh-CN" sz="1700" dirty="0">
                <a:solidFill>
                  <a:schemeClr val="tx1"/>
                </a:solidFill>
              </a:rPr>
              <a:t> </a:t>
            </a:r>
            <a:r>
              <a:rPr lang="zh-CN" altLang="en-US" sz="1700" dirty="0">
                <a:solidFill>
                  <a:schemeClr val="tx1"/>
                </a:solidFill>
              </a:rPr>
              <a:t>1  1  0  0                                                                      ∞  ∞  10  ∞  11</a:t>
            </a:r>
            <a:endParaRPr lang="zh-CN" altLang="en-US" sz="17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zh-CN" altLang="en-US" sz="1700" dirty="0">
                <a:solidFill>
                  <a:schemeClr val="tx1"/>
                </a:solidFill>
              </a:rPr>
              <a:t>　　                                                                                                   3   6   4   11  ∞</a:t>
            </a:r>
            <a:endParaRPr lang="zh-CN" altLang="en-US" sz="1700" dirty="0">
              <a:solidFill>
                <a:schemeClr val="tx1"/>
              </a:solidFill>
            </a:endParaRPr>
          </a:p>
        </p:txBody>
      </p:sp>
      <p:pic>
        <p:nvPicPr>
          <p:cNvPr id="6147" name="图片 6146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915" y="903605"/>
            <a:ext cx="8083550" cy="123761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6148" name="对象 6147"/>
          <p:cNvGraphicFramePr>
            <a:graphicFrameLocks noChangeAspect="1"/>
          </p:cNvGraphicFramePr>
          <p:nvPr/>
        </p:nvGraphicFramePr>
        <p:xfrm>
          <a:off x="1736725" y="2383155"/>
          <a:ext cx="5281930" cy="173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6172200" imgH="2028825" progId="PBrush">
                  <p:embed/>
                </p:oleObj>
              </mc:Choice>
              <mc:Fallback>
                <p:oleObj name="" r:id="rId2" imgW="6172200" imgH="2028825" progId="PBrush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36725" y="2383155"/>
                        <a:ext cx="5281930" cy="17367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49" name="组合 6148"/>
          <p:cNvGrpSpPr/>
          <p:nvPr/>
        </p:nvGrpSpPr>
        <p:grpSpPr>
          <a:xfrm>
            <a:off x="1759585" y="4422775"/>
            <a:ext cx="1151255" cy="1511300"/>
            <a:chOff x="0" y="0"/>
            <a:chExt cx="1440" cy="1248"/>
          </a:xfrm>
        </p:grpSpPr>
        <p:sp>
          <p:nvSpPr>
            <p:cNvPr id="6150" name="直接连接符 6149"/>
            <p:cNvSpPr/>
            <p:nvPr/>
          </p:nvSpPr>
          <p:spPr>
            <a:xfrm>
              <a:off x="0" y="0"/>
              <a:ext cx="0" cy="1248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51" name="直接连接符 6150"/>
            <p:cNvSpPr/>
            <p:nvPr/>
          </p:nvSpPr>
          <p:spPr>
            <a:xfrm>
              <a:off x="1440" y="0"/>
              <a:ext cx="0" cy="1248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52" name="直接连接符 6151"/>
            <p:cNvSpPr/>
            <p:nvPr/>
          </p:nvSpPr>
          <p:spPr>
            <a:xfrm>
              <a:off x="0" y="1248"/>
              <a:ext cx="180" cy="0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53" name="直接连接符 6152"/>
            <p:cNvSpPr/>
            <p:nvPr/>
          </p:nvSpPr>
          <p:spPr>
            <a:xfrm>
              <a:off x="0" y="0"/>
              <a:ext cx="180" cy="0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54" name="直接连接符 6153"/>
            <p:cNvSpPr/>
            <p:nvPr/>
          </p:nvSpPr>
          <p:spPr>
            <a:xfrm>
              <a:off x="1260" y="0"/>
              <a:ext cx="180" cy="0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55" name="直接连接符 6154"/>
            <p:cNvSpPr/>
            <p:nvPr/>
          </p:nvSpPr>
          <p:spPr>
            <a:xfrm>
              <a:off x="1260" y="1248"/>
              <a:ext cx="180" cy="0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6157" name="直接连接符 6156"/>
          <p:cNvSpPr/>
          <p:nvPr/>
        </p:nvSpPr>
        <p:spPr>
          <a:xfrm>
            <a:off x="3907155" y="4539615"/>
            <a:ext cx="0" cy="1017270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158" name="直接连接符 6157"/>
          <p:cNvSpPr/>
          <p:nvPr/>
        </p:nvSpPr>
        <p:spPr>
          <a:xfrm>
            <a:off x="4926330" y="4539615"/>
            <a:ext cx="0" cy="1017270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159" name="直接连接符 6158"/>
          <p:cNvSpPr/>
          <p:nvPr/>
        </p:nvSpPr>
        <p:spPr>
          <a:xfrm>
            <a:off x="3907155" y="5556885"/>
            <a:ext cx="127635" cy="0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160" name="直接连接符 6159"/>
          <p:cNvSpPr/>
          <p:nvPr/>
        </p:nvSpPr>
        <p:spPr>
          <a:xfrm>
            <a:off x="3907155" y="4539615"/>
            <a:ext cx="127635" cy="0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161" name="直接连接符 6160"/>
          <p:cNvSpPr/>
          <p:nvPr/>
        </p:nvSpPr>
        <p:spPr>
          <a:xfrm>
            <a:off x="4798695" y="4539615"/>
            <a:ext cx="127635" cy="0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162" name="直接连接符 6161"/>
          <p:cNvSpPr/>
          <p:nvPr/>
        </p:nvSpPr>
        <p:spPr>
          <a:xfrm>
            <a:off x="4798695" y="5556885"/>
            <a:ext cx="127635" cy="0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6163" name="组合 6162"/>
          <p:cNvGrpSpPr/>
          <p:nvPr/>
        </p:nvGrpSpPr>
        <p:grpSpPr>
          <a:xfrm>
            <a:off x="6261735" y="4422775"/>
            <a:ext cx="1702435" cy="2156460"/>
            <a:chOff x="0" y="0"/>
            <a:chExt cx="1440" cy="1248"/>
          </a:xfrm>
        </p:grpSpPr>
        <p:sp>
          <p:nvSpPr>
            <p:cNvPr id="6164" name="直接连接符 6163"/>
            <p:cNvSpPr/>
            <p:nvPr/>
          </p:nvSpPr>
          <p:spPr>
            <a:xfrm>
              <a:off x="0" y="0"/>
              <a:ext cx="0" cy="1248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65" name="直接连接符 6164"/>
            <p:cNvSpPr/>
            <p:nvPr/>
          </p:nvSpPr>
          <p:spPr>
            <a:xfrm>
              <a:off x="1440" y="0"/>
              <a:ext cx="0" cy="1248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66" name="直接连接符 6165"/>
            <p:cNvSpPr/>
            <p:nvPr/>
          </p:nvSpPr>
          <p:spPr>
            <a:xfrm>
              <a:off x="0" y="1248"/>
              <a:ext cx="180" cy="0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67" name="直接连接符 6166"/>
            <p:cNvSpPr/>
            <p:nvPr/>
          </p:nvSpPr>
          <p:spPr>
            <a:xfrm>
              <a:off x="0" y="0"/>
              <a:ext cx="180" cy="0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68" name="直接连接符 6167"/>
            <p:cNvSpPr/>
            <p:nvPr/>
          </p:nvSpPr>
          <p:spPr>
            <a:xfrm>
              <a:off x="1260" y="0"/>
              <a:ext cx="180" cy="0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69" name="直接连接符 6168"/>
            <p:cNvSpPr/>
            <p:nvPr/>
          </p:nvSpPr>
          <p:spPr>
            <a:xfrm>
              <a:off x="1260" y="1248"/>
              <a:ext cx="180" cy="0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4" name="文本框 3"/>
          <p:cNvSpPr txBox="1"/>
          <p:nvPr/>
        </p:nvSpPr>
        <p:spPr>
          <a:xfrm>
            <a:off x="751205" y="133350"/>
            <a:ext cx="49968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图的存储结构</a:t>
            </a:r>
            <a:endParaRPr lang="zh-CN" altLang="en-US" sz="2800" b="1" dirty="0">
              <a:solidFill>
                <a:srgbClr val="FF0000"/>
              </a:solidFill>
              <a:effectLst/>
              <a:sym typeface="+mn-ea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4"/>
            </p:custDataLst>
          </p:nvPr>
        </p:nvCxnSpPr>
        <p:spPr>
          <a:xfrm>
            <a:off x="2092960" y="4565650"/>
            <a:ext cx="659765" cy="1397635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51205" y="133350"/>
            <a:ext cx="49968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图的存储结构</a:t>
            </a:r>
            <a:endParaRPr lang="zh-CN" altLang="en-US" sz="2800" b="1" dirty="0">
              <a:solidFill>
                <a:srgbClr val="FF0000"/>
              </a:solidFill>
              <a:effectLst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800090" y="2961005"/>
            <a:ext cx="3343910" cy="2578100"/>
            <a:chOff x="9134" y="4663"/>
            <a:chExt cx="5266" cy="406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9134" y="4663"/>
              <a:ext cx="5266" cy="406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9536" y="7573"/>
              <a:ext cx="1791" cy="3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3185" y="900430"/>
            <a:ext cx="5651500" cy="5273040"/>
            <a:chOff x="131" y="1418"/>
            <a:chExt cx="8900" cy="8304"/>
          </a:xfrm>
        </p:grpSpPr>
        <p:grpSp>
          <p:nvGrpSpPr>
            <p:cNvPr id="13" name="组合 12"/>
            <p:cNvGrpSpPr/>
            <p:nvPr/>
          </p:nvGrpSpPr>
          <p:grpSpPr>
            <a:xfrm>
              <a:off x="131" y="1418"/>
              <a:ext cx="8900" cy="8304"/>
              <a:chOff x="131" y="1418"/>
              <a:chExt cx="8900" cy="8304"/>
            </a:xfrm>
          </p:grpSpPr>
          <p:pic>
            <p:nvPicPr>
              <p:cNvPr id="3" name="图片 2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131" y="1418"/>
                <a:ext cx="8900" cy="8305"/>
              </a:xfrm>
              <a:prstGeom prst="rect">
                <a:avLst/>
              </a:prstGeom>
            </p:spPr>
          </p:pic>
          <p:sp>
            <p:nvSpPr>
              <p:cNvPr id="11" name="矩形 10"/>
              <p:cNvSpPr/>
              <p:nvPr/>
            </p:nvSpPr>
            <p:spPr>
              <a:xfrm>
                <a:off x="7664" y="4784"/>
                <a:ext cx="1244" cy="25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>
                <p:custDataLst>
                  <p:tags r:id="rId5"/>
                </p:custDataLst>
              </p:nvPr>
            </p:nvSpPr>
            <p:spPr>
              <a:xfrm>
                <a:off x="5956" y="7204"/>
                <a:ext cx="2338" cy="25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5" name="矩形 14"/>
            <p:cNvSpPr/>
            <p:nvPr>
              <p:custDataLst>
                <p:tags r:id="rId6"/>
              </p:custDataLst>
            </p:nvPr>
          </p:nvSpPr>
          <p:spPr>
            <a:xfrm>
              <a:off x="620" y="1621"/>
              <a:ext cx="271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80035" y="5156200"/>
            <a:ext cx="577469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2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矩阵的行和列表示点的编号：</a:t>
            </a:r>
            <a:endParaRPr lang="zh-CN" altLang="en-US" sz="20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点</a:t>
            </a:r>
            <a:r>
              <a:rPr lang="en-US" altLang="zh-CN" sz="2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1</a:t>
            </a:r>
            <a:r>
              <a:rPr lang="zh-CN" altLang="en-US" sz="2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到点</a:t>
            </a:r>
            <a:r>
              <a:rPr lang="en-US" altLang="zh-CN" sz="2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2</a:t>
            </a:r>
            <a:r>
              <a:rPr lang="zh-CN" altLang="en-US" sz="2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之间有一条权值为</a:t>
            </a:r>
            <a:r>
              <a:rPr lang="en-US" altLang="zh-CN" sz="2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20</a:t>
            </a:r>
            <a:r>
              <a:rPr lang="zh-CN" altLang="en-US" sz="2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的边</a:t>
            </a:r>
            <a:r>
              <a:rPr lang="en-US" altLang="zh-CN" sz="2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→</a:t>
            </a:r>
            <a:r>
              <a:rPr lang="en-US" altLang="zh-CN" sz="2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</a:t>
            </a:r>
            <a:r>
              <a:rPr lang="zh-CN" altLang="en-US" sz="2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行</a:t>
            </a:r>
            <a:r>
              <a:rPr lang="en-US" altLang="zh-CN" sz="2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</a:t>
            </a:r>
            <a:r>
              <a:rPr lang="zh-CN" altLang="en-US" sz="2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列：</a:t>
            </a:r>
            <a:r>
              <a:rPr lang="en-US" altLang="zh-CN" sz="2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20</a:t>
            </a:r>
            <a:endParaRPr lang="en-US" altLang="zh-CN" sz="20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矩阵中的每个点的值代表一条边的权值</a:t>
            </a:r>
            <a:endParaRPr lang="zh-CN" altLang="en-US" sz="20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0090" y="2543175"/>
            <a:ext cx="2320925" cy="30543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055360" y="4574540"/>
            <a:ext cx="310769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无向图需要反向再建一次</a:t>
            </a:r>
            <a:endParaRPr lang="zh-CN" altLang="en-US" sz="20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3308985" y="3420110"/>
            <a:ext cx="1189355" cy="89408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微信截图_202405211016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2480" y="1417955"/>
            <a:ext cx="4473575" cy="85788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51205" y="133350"/>
            <a:ext cx="49968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图的存储结构</a:t>
            </a:r>
            <a:endParaRPr lang="zh-CN" altLang="en-US" sz="2800" b="1" dirty="0">
              <a:solidFill>
                <a:srgbClr val="FF0000"/>
              </a:solidFill>
              <a:effectLst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62835" y="1353820"/>
            <a:ext cx="4418330" cy="31921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邻接矩阵初始化：</a:t>
            </a:r>
            <a:endParaRPr lang="en-US" altLang="zh-CN" sz="2400" b="1"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</a:rPr>
              <a:t>for(i=1;i&lt;=n;i++){</a:t>
            </a:r>
            <a:endParaRPr lang="en-US" altLang="zh-CN" sz="2400" b="1">
              <a:latin typeface="华文楷体" panose="02010600040101010101" charset="-122"/>
              <a:ea typeface="华文楷体" panose="02010600040101010101" charset="-122"/>
            </a:endParaRPr>
          </a:p>
          <a:p>
            <a:pPr indent="457200">
              <a:lnSpc>
                <a:spcPct val="140000"/>
              </a:lnSpc>
            </a:pP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</a:rPr>
              <a:t>for(j=1;j&lt;=n;j++){</a:t>
            </a:r>
            <a:endParaRPr lang="en-US" altLang="zh-CN" sz="2400" b="1">
              <a:latin typeface="华文楷体" panose="02010600040101010101" charset="-122"/>
              <a:ea typeface="华文楷体" panose="02010600040101010101" charset="-122"/>
            </a:endParaRPr>
          </a:p>
          <a:p>
            <a:pPr marL="457200" lvl="1" indent="457200">
              <a:lnSpc>
                <a:spcPct val="140000"/>
              </a:lnSpc>
            </a:pP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</a:rPr>
              <a:t>G[i][j]=0x7fffffff;</a:t>
            </a:r>
            <a:endParaRPr lang="en-US" altLang="zh-CN" sz="2400" b="1">
              <a:latin typeface="华文楷体" panose="02010600040101010101" charset="-122"/>
              <a:ea typeface="华文楷体" panose="02010600040101010101" charset="-122"/>
            </a:endParaRPr>
          </a:p>
          <a:p>
            <a:pPr indent="457200">
              <a:lnSpc>
                <a:spcPct val="140000"/>
              </a:lnSpc>
            </a:pP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</a:rPr>
              <a:t>}</a:t>
            </a:r>
            <a:endParaRPr lang="en-US" altLang="zh-CN" sz="2400" b="1"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</a:rPr>
              <a:t>}</a:t>
            </a:r>
            <a:endParaRPr lang="en-US" altLang="zh-CN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" y="1183005"/>
            <a:ext cx="849312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建立邻接矩阵时，有两个小技巧:（</a:t>
            </a:r>
            <a:r>
              <a:rPr lang="en-US" altLang="zh-CN" sz="2400" b="1" dirty="0">
                <a:solidFill>
                  <a:srgbClr val="FF0000"/>
                </a:solidFill>
                <a:sym typeface="+mn-ea"/>
              </a:rPr>
              <a:t>#include&lt;cstring&gt;</a:t>
            </a:r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）</a:t>
            </a:r>
            <a:endParaRPr lang="zh-CN" altLang="en-US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　　初始化数组大可不必使用两重for循环。</a:t>
            </a:r>
            <a:endParaRPr lang="zh-CN" altLang="en-US" b="1" dirty="0">
              <a:solidFill>
                <a:schemeClr val="tx1"/>
              </a:solidFill>
              <a:latin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　　1)如果是int数组，采用memset(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g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, 0x7f, sizeof(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g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))可全部初始化为一个很大的数(略小于0x7fffffff)，使用memset(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g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, 0, sizeof(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g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))，全部清为0，使用memset(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g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, 0xaf, sizeof(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g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))，全部初始化为一个很小的数。　</a:t>
            </a:r>
            <a:endParaRPr lang="zh-CN" altLang="en-US" b="1" dirty="0">
              <a:solidFill>
                <a:schemeClr val="tx1"/>
              </a:solidFill>
              <a:latin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　</a:t>
            </a:r>
            <a:endParaRPr lang="zh-CN" altLang="en-US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    2)如果是double数组，采用memset(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g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,127,sizeof(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g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))，可全部初始化为一个很大的数1.38*10306，使用memset(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g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, 0, sizeof(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g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))全部清为0.</a:t>
            </a:r>
            <a:endParaRPr lang="zh-CN" altLang="en-US" b="1" dirty="0">
              <a:solidFill>
                <a:schemeClr val="tx1"/>
              </a:solidFill>
              <a:latin typeface="宋体" panose="02010600030101010101" pitchFamily="2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861060" y="165735"/>
            <a:ext cx="2665095" cy="51562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>
              <a:buClrTx/>
              <a:buSzTx/>
            </a:pPr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最短路径算法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88620" y="760095"/>
            <a:ext cx="836739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 dirty="0">
              <a:solidFill>
                <a:schemeClr val="tx1"/>
              </a:solidFill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Microsoft Sans Serif" panose="020B0604020202020204" pitchFamily="34" charset="0"/>
                <a:ea typeface="黑体" panose="02010609060101010101" charset="-122"/>
                <a:sym typeface="+mn-ea"/>
              </a:rPr>
              <a:t>       如下图所示，我们把边带有权值的图称为带权图。边的权值可以理解为两点之间的距离。一张图中任意两点间会有不同的路径相连。最短路径就是指连接两点的这些路径中最短的一条。</a:t>
            </a:r>
            <a:endParaRPr lang="zh-CN" altLang="en-US" dirty="0">
              <a:solidFill>
                <a:schemeClr val="tx1"/>
              </a:solidFill>
              <a:latin typeface="Microsoft Sans Serif" panose="020B0604020202020204" pitchFamily="34" charset="0"/>
              <a:ea typeface="黑体" panose="02010609060101010101" charset="-122"/>
              <a:sym typeface="+mn-ea"/>
            </a:endParaRPr>
          </a:p>
          <a:p>
            <a:endParaRPr lang="zh-CN" altLang="en-US" dirty="0">
              <a:solidFill>
                <a:schemeClr val="tx1"/>
              </a:solidFill>
              <a:latin typeface="Microsoft Sans Serif" panose="020B0604020202020204" pitchFamily="34" charset="0"/>
              <a:ea typeface="黑体" panose="02010609060101010101" charset="-122"/>
              <a:sym typeface="+mn-ea"/>
            </a:endParaRPr>
          </a:p>
          <a:p>
            <a:endParaRPr lang="zh-CN" altLang="en-US" dirty="0">
              <a:solidFill>
                <a:schemeClr val="tx1"/>
              </a:solidFill>
              <a:latin typeface="Microsoft Sans Serif" panose="020B0604020202020204" pitchFamily="34" charset="0"/>
              <a:ea typeface="黑体" panose="02010609060101010101" charset="-122"/>
            </a:endParaRPr>
          </a:p>
          <a:p>
            <a:endParaRPr lang="zh-CN" altLang="en-US" dirty="0">
              <a:solidFill>
                <a:schemeClr val="tx1"/>
              </a:solidFill>
              <a:latin typeface="Microsoft Sans Serif" panose="020B0604020202020204" pitchFamily="34" charset="0"/>
              <a:ea typeface="黑体" panose="02010609060101010101" charset="-122"/>
            </a:endParaRPr>
          </a:p>
          <a:p>
            <a:endParaRPr lang="zh-CN" altLang="en-US" dirty="0">
              <a:solidFill>
                <a:schemeClr val="tx1"/>
              </a:solidFill>
              <a:latin typeface="Microsoft Sans Serif" panose="020B0604020202020204" pitchFamily="34" charset="0"/>
              <a:ea typeface="黑体" panose="02010609060101010101" charset="-122"/>
            </a:endParaRPr>
          </a:p>
          <a:p>
            <a:endParaRPr lang="zh-CN" altLang="en-US" dirty="0">
              <a:solidFill>
                <a:schemeClr val="tx1"/>
              </a:solidFill>
              <a:latin typeface="Microsoft Sans Serif" panose="020B0604020202020204" pitchFamily="34" charset="0"/>
              <a:ea typeface="黑体" panose="02010609060101010101" charset="-122"/>
            </a:endParaRPr>
          </a:p>
          <a:p>
            <a:endParaRPr lang="zh-CN" altLang="en-US" dirty="0">
              <a:solidFill>
                <a:schemeClr val="tx1"/>
              </a:solidFill>
              <a:latin typeface="Microsoft Sans Serif" panose="020B0604020202020204" pitchFamily="34" charset="0"/>
              <a:ea typeface="黑体" panose="02010609060101010101" charset="-122"/>
            </a:endParaRPr>
          </a:p>
          <a:p>
            <a:endParaRPr lang="zh-CN" altLang="en-US" dirty="0">
              <a:solidFill>
                <a:schemeClr val="tx1"/>
              </a:solidFill>
              <a:latin typeface="Microsoft Sans Serif" panose="020B0604020202020204" pitchFamily="34" charset="0"/>
              <a:ea typeface="黑体" panose="02010609060101010101" charset="-122"/>
            </a:endParaRPr>
          </a:p>
          <a:p>
            <a:endParaRPr lang="zh-CN" altLang="en-US" dirty="0">
              <a:solidFill>
                <a:schemeClr val="tx1"/>
              </a:solidFill>
              <a:latin typeface="Microsoft Sans Serif" panose="020B0604020202020204" pitchFamily="34" charset="0"/>
              <a:ea typeface="黑体" panose="02010609060101010101" charset="-122"/>
            </a:endParaRPr>
          </a:p>
          <a:p>
            <a:endParaRPr lang="zh-CN" altLang="en-US" dirty="0">
              <a:solidFill>
                <a:schemeClr val="tx1"/>
              </a:solidFill>
              <a:latin typeface="Microsoft Sans Serif" panose="020B0604020202020204" pitchFamily="34" charset="0"/>
              <a:ea typeface="黑体" panose="02010609060101010101" charset="-122"/>
            </a:endParaRPr>
          </a:p>
          <a:p>
            <a:endParaRPr lang="zh-CN" altLang="en-US" dirty="0">
              <a:solidFill>
                <a:schemeClr val="tx1"/>
              </a:solidFill>
              <a:latin typeface="Microsoft Sans Serif" panose="020B0604020202020204" pitchFamily="34" charset="0"/>
              <a:ea typeface="黑体" panose="02010609060101010101" charset="-122"/>
            </a:endParaRPr>
          </a:p>
          <a:p>
            <a:endParaRPr lang="zh-CN" altLang="en-US" dirty="0">
              <a:solidFill>
                <a:schemeClr val="tx1"/>
              </a:solidFill>
              <a:latin typeface="Microsoft Sans Serif" panose="020B0604020202020204" pitchFamily="34" charset="0"/>
              <a:ea typeface="黑体" panose="02010609060101010101" charset="-122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Microsoft Sans Serif" panose="020B0604020202020204" pitchFamily="34" charset="0"/>
                <a:ea typeface="黑体" panose="02010609060101010101" charset="-122"/>
                <a:sym typeface="+mn-ea"/>
              </a:rPr>
              <a:t>　　</a:t>
            </a:r>
            <a:endParaRPr lang="zh-CN" altLang="en-US" dirty="0">
              <a:solidFill>
                <a:schemeClr val="tx1"/>
              </a:solidFill>
              <a:latin typeface="Microsoft Sans Serif" panose="020B0604020202020204" pitchFamily="34" charset="0"/>
              <a:ea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9970" y="2353945"/>
            <a:ext cx="4543425" cy="304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61060" y="5847715"/>
            <a:ext cx="719645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 dirty="0">
                <a:solidFill>
                  <a:schemeClr val="tx1"/>
                </a:solidFill>
                <a:sym typeface="+mn-ea"/>
              </a:rPr>
              <a:t>dis[u][v]表示从u到v最短路径长度，w[u][v]表示连接u，v的边的长度。</a:t>
            </a:r>
            <a:endParaRPr lang="zh-CN" altLang="en-US" b="1" dirty="0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64740" y="2185670"/>
            <a:ext cx="4222115" cy="27273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5135" y="918845"/>
            <a:ext cx="890397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1.Floyed-Warshall算法</a:t>
            </a:r>
            <a:endParaRPr lang="zh-CN" altLang="en-US" sz="2400" b="1" dirty="0">
              <a:solidFill>
                <a:srgbClr val="FF0000"/>
              </a:solidFill>
              <a:sym typeface="+mn-ea"/>
            </a:endParaRPr>
          </a:p>
          <a:p>
            <a:pPr indent="457200"/>
            <a:r>
              <a:rPr lang="en-US" altLang="zh-CN" sz="2400" b="1" dirty="0">
                <a:solidFill>
                  <a:srgbClr val="FF0000"/>
                </a:solidFill>
                <a:sym typeface="+mn-ea"/>
              </a:rPr>
              <a:t>Floyed</a:t>
            </a:r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（弗洛伊德）算法是动态规划算法，也称插点法。</a:t>
            </a:r>
            <a:endParaRPr lang="zh-CN" altLang="en-US" sz="2400" b="1" dirty="0">
              <a:solidFill>
                <a:srgbClr val="FF0000"/>
              </a:solidFill>
              <a:sym typeface="+mn-ea"/>
            </a:endParaRPr>
          </a:p>
          <a:p>
            <a:pPr indent="457200"/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是</a:t>
            </a:r>
            <a:r>
              <a:rPr lang="zh-CN" altLang="en-US" sz="2400" b="1" dirty="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全源</a:t>
            </a:r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最短路算法，如下图，可以求解</a:t>
            </a:r>
            <a:r>
              <a:rPr lang="zh-CN" altLang="en-US" sz="2400" b="1" dirty="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任意两点</a:t>
            </a:r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的最短路径。</a:t>
            </a:r>
            <a:endParaRPr lang="zh-CN" altLang="en-US" sz="2400" b="1" dirty="0">
              <a:solidFill>
                <a:srgbClr val="FF0000"/>
              </a:solidFill>
              <a:sym typeface="+mn-ea"/>
            </a:endParaRPr>
          </a:p>
          <a:p>
            <a:pPr indent="457200"/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 </a:t>
            </a:r>
            <a:endParaRPr lang="zh-CN" altLang="en-US" sz="2400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861060" y="165735"/>
            <a:ext cx="2665095" cy="51562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>
              <a:buClrTx/>
              <a:buSzTx/>
            </a:pPr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最短路径算法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12995"/>
            <a:ext cx="9144635" cy="19653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8595" y="1042035"/>
            <a:ext cx="4219575" cy="2724150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635" y="1042035"/>
            <a:ext cx="3804920" cy="289242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861060" y="165735"/>
            <a:ext cx="2665095" cy="51562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>
              <a:buClrTx/>
              <a:buSzTx/>
            </a:pPr>
            <a:r>
              <a:rPr lang="zh-CN" altLang="en-US" sz="2800" b="1" dirty="0">
                <a:solidFill>
                  <a:srgbClr val="FF0000"/>
                </a:solidFill>
                <a:effectLst/>
                <a:sym typeface="+mn-ea"/>
              </a:rPr>
              <a:t>最短路径算法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96595" y="4252595"/>
            <a:ext cx="5667375" cy="14097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/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67"/>
  <p:tag name="KSO_WM_UNIT_TYPE" val="a"/>
  <p:tag name="KSO_WM_UNIT_INDEX" val="1"/>
  <p:tag name="KSO_WM_UNIT_ID" val="custom160167_1*a*1"/>
  <p:tag name="KSO_WM_UNIT_CLEAR" val="1"/>
  <p:tag name="KSO_WM_UNIT_LAYERLEVEL" val="1"/>
  <p:tag name="KSO_WM_UNIT_VALUE" val="36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UNIT_TABLE_BEAUTIFY" val="smartTable{7de9afde-1e1a-4fc2-accb-da3f1016ca85}"/>
</p:tagLst>
</file>

<file path=ppt/tags/tag101.xml><?xml version="1.0" encoding="utf-8"?>
<p:tagLst xmlns:p="http://schemas.openxmlformats.org/presentationml/2006/main">
  <p:tag name="KSO_WM_UNIT_TABLE_BEAUTIFY" val="smartTable{7de9afde-1e1a-4fc2-accb-da3f1016ca85}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UNIT_TABLE_BEAUTIFY" val="smartTable{7de9afde-1e1a-4fc2-accb-da3f1016ca85}"/>
  <p:tag name="KSO_WM_BEAUTIFY_FLAG" val=""/>
</p:tagLst>
</file>

<file path=ppt/tags/tag107.xml><?xml version="1.0" encoding="utf-8"?>
<p:tagLst xmlns:p="http://schemas.openxmlformats.org/presentationml/2006/main">
  <p:tag name="KSO_WM_UNIT_TABLE_BEAUTIFY" val="smartTable{7de9afde-1e1a-4fc2-accb-da3f1016ca85}"/>
</p:tagLst>
</file>

<file path=ppt/tags/tag108.xml><?xml version="1.0" encoding="utf-8"?>
<p:tagLst xmlns:p="http://schemas.openxmlformats.org/presentationml/2006/main">
  <p:tag name="KSO_WM_UNIT_TABLE_BEAUTIFY" val="smartTable{7de9afde-1e1a-4fc2-accb-da3f1016ca85}"/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110.xml><?xml version="1.0" encoding="utf-8"?>
<p:tagLst xmlns:p="http://schemas.openxmlformats.org/presentationml/2006/main">
  <p:tag name="KSO_WM_UNIT_TABLE_BEAUTIFY" val="smartTable{7de9afde-1e1a-4fc2-accb-da3f1016ca85}"/>
</p:tagLst>
</file>

<file path=ppt/tags/tag111.xml><?xml version="1.0" encoding="utf-8"?>
<p:tagLst xmlns:p="http://schemas.openxmlformats.org/presentationml/2006/main">
  <p:tag name="KSO_WM_UNIT_TABLE_BEAUTIFY" val="smartTable{7de9afde-1e1a-4fc2-accb-da3f1016ca85}"/>
  <p:tag name="KSO_WM_BEAUTIFY_FLAG" val=""/>
</p:tagLst>
</file>

<file path=ppt/tags/tag112.xml><?xml version="1.0" encoding="utf-8"?>
<p:tagLst xmlns:p="http://schemas.openxmlformats.org/presentationml/2006/main">
  <p:tag name="KSO_WM_UNIT_TABLE_BEAUTIFY" val="smartTable{7de9afde-1e1a-4fc2-accb-da3f1016ca85}"/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UNIT_TABLE_BEAUTIFY" val="smartTable{7de9afde-1e1a-4fc2-accb-da3f1016ca85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UNIT_TABLE_BEAUTIFY" val="smartTable{7de9afde-1e1a-4fc2-accb-da3f1016ca85}"/>
  <p:tag name="KSO_WM_BEAUTIFY_FLAG" val=""/>
</p:tagLst>
</file>

<file path=ppt/tags/tag121.xml><?xml version="1.0" encoding="utf-8"?>
<p:tagLst xmlns:p="http://schemas.openxmlformats.org/presentationml/2006/main">
  <p:tag name="KSO_WM_UNIT_TABLE_BEAUTIFY" val="smartTable{7de9afde-1e1a-4fc2-accb-da3f1016ca85}"/>
  <p:tag name="KSO_WM_BEAUTIFY_FLAG" val=""/>
</p:tagLst>
</file>

<file path=ppt/tags/tag122.xml><?xml version="1.0" encoding="utf-8"?>
<p:tagLst xmlns:p="http://schemas.openxmlformats.org/presentationml/2006/main">
  <p:tag name="KSO_WM_UNIT_TABLE_BEAUTIFY" val="smartTable{7de9afde-1e1a-4fc2-accb-da3f1016ca85}"/>
  <p:tag name="KSO_WM_BEAUTIFY_FLAG" val=""/>
</p:tagLst>
</file>

<file path=ppt/tags/tag123.xml><?xml version="1.0" encoding="utf-8"?>
<p:tagLst xmlns:p="http://schemas.openxmlformats.org/presentationml/2006/main">
  <p:tag name="KSO_WM_UNIT_TABLE_BEAUTIFY" val="smartTable{7de9afde-1e1a-4fc2-accb-da3f1016ca85}"/>
  <p:tag name="KSO_WM_BEAUTIFY_FLAG" val=""/>
</p:tagLst>
</file>

<file path=ppt/tags/tag124.xml><?xml version="1.0" encoding="utf-8"?>
<p:tagLst xmlns:p="http://schemas.openxmlformats.org/presentationml/2006/main">
  <p:tag name="KSO_WM_UNIT_TABLE_BEAUTIFY" val="smartTable{7de9afde-1e1a-4fc2-accb-da3f1016ca85}"/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UNIT_TABLE_BEAUTIFY" val="smartTable{7de9afde-1e1a-4fc2-accb-da3f1016ca85}"/>
  <p:tag name="KSO_WM_BEAUTIFY_FLAG" val=""/>
</p:tagLst>
</file>

<file path=ppt/tags/tag127.xml><?xml version="1.0" encoding="utf-8"?>
<p:tagLst xmlns:p="http://schemas.openxmlformats.org/presentationml/2006/main">
  <p:tag name="KSO_WM_UNIT_TABLE_BEAUTIFY" val="smartTable{7de9afde-1e1a-4fc2-accb-da3f1016ca85}"/>
  <p:tag name="KSO_WM_BEAUTIFY_FLAG" val=""/>
</p:tagLst>
</file>

<file path=ppt/tags/tag128.xml><?xml version="1.0" encoding="utf-8"?>
<p:tagLst xmlns:p="http://schemas.openxmlformats.org/presentationml/2006/main">
  <p:tag name="KSO_WM_UNIT_TABLE_BEAUTIFY" val="smartTable{7de9afde-1e1a-4fc2-accb-da3f1016ca85}"/>
  <p:tag name="KSO_WM_BEAUTIFY_FLAG" val=""/>
</p:tagLst>
</file>

<file path=ppt/tags/tag129.xml><?xml version="1.0" encoding="utf-8"?>
<p:tagLst xmlns:p="http://schemas.openxmlformats.org/presentationml/2006/main">
  <p:tag name="KSO_WM_UNIT_TABLE_BEAUTIFY" val="smartTable{7de9afde-1e1a-4fc2-accb-da3f1016ca85}"/>
  <p:tag name="KSO_WM_BEAUTIFY_FLAG" val="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130.xml><?xml version="1.0" encoding="utf-8"?>
<p:tagLst xmlns:p="http://schemas.openxmlformats.org/presentationml/2006/main">
  <p:tag name="KSO_WM_UNIT_TABLE_BEAUTIFY" val="smartTable{7de9afde-1e1a-4fc2-accb-da3f1016ca85}"/>
  <p:tag name="KSO_WM_BEAUTIFY_FLAG" val=""/>
</p:tagLst>
</file>

<file path=ppt/tags/tag131.xml><?xml version="1.0" encoding="utf-8"?>
<p:tagLst xmlns:p="http://schemas.openxmlformats.org/presentationml/2006/main">
  <p:tag name="KSO_WM_UNIT_TABLE_BEAUTIFY" val="smartTable{7de9afde-1e1a-4fc2-accb-da3f1016ca85}"/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153.xml><?xml version="1.0" encoding="utf-8"?>
<p:tagLst xmlns:p="http://schemas.openxmlformats.org/presentationml/2006/main">
  <p:tag name="KSO_WM_DOC_GUID" val="{dbccbe51-6890-4482-a710-4ddf32c33d82}"/>
  <p:tag name="KSO_WPP_MARK_KEY" val="d324d08d-06ff-4cad-a80c-d657a21596af"/>
  <p:tag name="COMMONDATA" val="eyJoZGlkIjoiOTJlOGE3N2UxNTc0MmVjZTcyMjcxM2JiNzQwYmMxODMifQ=="/>
  <p:tag name="commondata" val="eyJoZGlkIjoiMTAzZGVhODBhNzYxOGFjYTAwNTk1MzUwMWEzZjY3MWEifQ==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2.xml><?xml version="1.0" encoding="utf-8"?>
<p:tagLst xmlns:p="http://schemas.openxmlformats.org/presentationml/2006/main">
  <p:tag name="KSO_WM_TEMPLATE_THUMBS_INDEX" val="1、4、5、8、12、16、20、25、26、27"/>
  <p:tag name="KSO_WM_TEMPLATE_CATEGORY" val="custom"/>
  <p:tag name="KSO_WM_TEMPLATE_INDEX" val="160167"/>
  <p:tag name="KSO_WM_TAG_VERSION" val="1.0"/>
  <p:tag name="KSO_WM_SLIDE_ID" val="custom160167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UNIT_TABLE_BEAUTIFY" val="smartTable{baa544cd-8266-4da9-828c-175020641744}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160167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UNIT_TABLE_BEAUTIFY" val="smartTable{7de9afde-1e1a-4fc2-accb-da3f1016ca85}"/>
</p:tagLst>
</file>

<file path=ppt/tags/tag98.xml><?xml version="1.0" encoding="utf-8"?>
<p:tagLst xmlns:p="http://schemas.openxmlformats.org/presentationml/2006/main">
  <p:tag name="KSO_WM_UNIT_TABLE_BEAUTIFY" val="smartTable{7de9afde-1e1a-4fc2-accb-da3f1016ca85}"/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自定义 1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C8EAD"/>
      </a:accent1>
      <a:accent2>
        <a:srgbClr val="F3C71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1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3771</Words>
  <Application>WPS 演示</Application>
  <PresentationFormat>全屏显示(4:3)</PresentationFormat>
  <Paragraphs>818</Paragraphs>
  <Slides>27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0" baseType="lpstr">
      <vt:lpstr>Arial</vt:lpstr>
      <vt:lpstr>宋体</vt:lpstr>
      <vt:lpstr>Wingdings</vt:lpstr>
      <vt:lpstr>Calibri</vt:lpstr>
      <vt:lpstr>Calibri</vt:lpstr>
      <vt:lpstr>华文楷体</vt:lpstr>
      <vt:lpstr>Microsoft Sans Serif</vt:lpstr>
      <vt:lpstr>黑体</vt:lpstr>
      <vt:lpstr>微软雅黑</vt:lpstr>
      <vt:lpstr>Arial Unicode MS</vt:lpstr>
      <vt:lpstr>Times New Roman</vt:lpstr>
      <vt:lpstr>自定义设计方案</vt:lpstr>
      <vt:lpstr>PBrush</vt:lpstr>
      <vt:lpstr>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topppt.cn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冰仔</cp:lastModifiedBy>
  <cp:revision>459</cp:revision>
  <dcterms:created xsi:type="dcterms:W3CDTF">2015-06-04T13:02:00Z</dcterms:created>
  <dcterms:modified xsi:type="dcterms:W3CDTF">2024-05-22T03:41:33Z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F684B7E5FC0B46808AED10A1A7F2F41C_12</vt:lpwstr>
  </property>
</Properties>
</file>