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659" r:id="rId3"/>
    <p:sldId id="660" r:id="rId4"/>
    <p:sldId id="661" r:id="rId5"/>
    <p:sldId id="654" r:id="rId6"/>
    <p:sldId id="655" r:id="rId7"/>
    <p:sldId id="656" r:id="rId8"/>
    <p:sldId id="657" r:id="rId9"/>
    <p:sldId id="663" r:id="rId10"/>
    <p:sldId id="384" r:id="rId11"/>
    <p:sldId id="597" r:id="rId13"/>
    <p:sldId id="603" r:id="rId14"/>
    <p:sldId id="605" r:id="rId15"/>
    <p:sldId id="622" r:id="rId16"/>
    <p:sldId id="624" r:id="rId17"/>
    <p:sldId id="634" r:id="rId18"/>
    <p:sldId id="626" r:id="rId19"/>
    <p:sldId id="623" r:id="rId20"/>
    <p:sldId id="606" r:id="rId21"/>
    <p:sldId id="610" r:id="rId22"/>
    <p:sldId id="612" r:id="rId23"/>
    <p:sldId id="664" r:id="rId24"/>
    <p:sldId id="665" r:id="rId25"/>
    <p:sldId id="714" r:id="rId26"/>
    <p:sldId id="666" r:id="rId27"/>
    <p:sldId id="684" r:id="rId28"/>
    <p:sldId id="689" r:id="rId29"/>
    <p:sldId id="685" r:id="rId30"/>
    <p:sldId id="687" r:id="rId31"/>
    <p:sldId id="688" r:id="rId32"/>
    <p:sldId id="694" r:id="rId33"/>
    <p:sldId id="705" r:id="rId34"/>
    <p:sldId id="706" r:id="rId35"/>
    <p:sldId id="707" r:id="rId36"/>
    <p:sldId id="708" r:id="rId37"/>
    <p:sldId id="709" r:id="rId38"/>
    <p:sldId id="710" r:id="rId39"/>
    <p:sldId id="711" r:id="rId40"/>
    <p:sldId id="712" r:id="rId41"/>
  </p:sldIdLst>
  <p:sldSz cx="9144000" cy="6858000" type="screen4x3"/>
  <p:notesSz cx="6858000" cy="9144000"/>
  <p:custDataLst>
    <p:tags r:id="rId4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1C8EAD"/>
    <a:srgbClr val="FFC000"/>
    <a:srgbClr val="333333"/>
    <a:srgbClr val="FFBF2B"/>
    <a:srgbClr val="F3C712"/>
    <a:srgbClr val="5E3824"/>
    <a:srgbClr val="29354B"/>
    <a:srgbClr val="A7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 autoAdjust="0"/>
    <p:restoredTop sz="92468" autoAdjust="0"/>
  </p:normalViewPr>
  <p:slideViewPr>
    <p:cSldViewPr snapToGrid="0" showGuides="1">
      <p:cViewPr varScale="1">
        <p:scale>
          <a:sx n="96" d="100"/>
          <a:sy n="96" d="100"/>
        </p:scale>
        <p:origin x="-102" y="-156"/>
      </p:cViewPr>
      <p:guideLst>
        <p:guide orient="horz" pos="2206"/>
        <p:guide pos="2873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3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4347A6-376E-408F-81EC-9B1C24CEBE4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06E784-ABA1-423B-83F5-5F35CB3BC82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86050" y="1858963"/>
            <a:ext cx="5314950" cy="19777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3836759"/>
            <a:ext cx="53149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298294"/>
            <a:ext cx="30861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0" y="363600"/>
            <a:ext cx="78867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4656" y="121429"/>
            <a:ext cx="8974689" cy="6615142"/>
            <a:chOff x="112874" y="121429"/>
            <a:chExt cx="11966252" cy="6615142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874" y="121429"/>
              <a:ext cx="11966252" cy="6615142"/>
              <a:chOff x="112874" y="121429"/>
              <a:chExt cx="11966252" cy="6615142"/>
            </a:xfrm>
          </p:grpSpPr>
          <p:sp>
            <p:nvSpPr>
              <p:cNvPr id="7" name="Rectangle 1@|1FFC:855309|FBC:16777215|LFC:16777215|LBC:16777215"/>
              <p:cNvSpPr/>
              <p:nvPr/>
            </p:nvSpPr>
            <p:spPr>
              <a:xfrm>
                <a:off x="11942500" y="5073814"/>
                <a:ext cx="135537" cy="9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48413" y="256032"/>
                <a:ext cx="11695176" cy="63459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Rectangle 8@|1FFC:855309|FBC:16777215|LFC:16777215|LBC:16777215"/>
              <p:cNvSpPr/>
              <p:nvPr/>
            </p:nvSpPr>
            <p:spPr>
              <a:xfrm>
                <a:off x="2260060" y="121429"/>
                <a:ext cx="523253" cy="1383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Rectangle 10@|1FFC:855309|FBC:16777215|LFC:16777215|LBC:16777215"/>
              <p:cNvSpPr/>
              <p:nvPr/>
            </p:nvSpPr>
            <p:spPr>
              <a:xfrm rot="5400000">
                <a:off x="-78925" y="1198181"/>
                <a:ext cx="515733" cy="1321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ight Triangle 4@|1FFC:15330798|FBC:16777215|LFC:16777215|LBC:16777215"/>
              <p:cNvSpPr/>
              <p:nvPr/>
            </p:nvSpPr>
            <p:spPr>
              <a:xfrm rot="10800000" flipH="1">
                <a:off x="112875" y="121429"/>
                <a:ext cx="2670438" cy="139254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Rectangle 9@|1FFC:855309|FBC:16777215|LFC:16777215|LBC:16777215"/>
              <p:cNvSpPr/>
              <p:nvPr/>
            </p:nvSpPr>
            <p:spPr>
              <a:xfrm>
                <a:off x="9346691" y="6600082"/>
                <a:ext cx="261626" cy="1364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Right Triangle 7@|1FFC:15330798|FBC:16777215|LFC:16777215|LBC:16777215"/>
              <p:cNvSpPr/>
              <p:nvPr/>
            </p:nvSpPr>
            <p:spPr>
              <a:xfrm flipH="1">
                <a:off x="9346691" y="5072363"/>
                <a:ext cx="2732435" cy="166420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32@|5FFC:16777215|FBC:16777215|LFC:16777215|LBC:16777215"/>
              <p:cNvSpPr>
                <a:spLocks noEditPoints="1"/>
              </p:cNvSpPr>
              <p:nvPr/>
            </p:nvSpPr>
            <p:spPr bwMode="auto">
              <a:xfrm>
                <a:off x="4878745" y="1592153"/>
                <a:ext cx="2434509" cy="2435968"/>
              </a:xfrm>
              <a:custGeom>
                <a:avLst/>
                <a:gdLst>
                  <a:gd name="T0" fmla="*/ 352 w 704"/>
                  <a:gd name="T1" fmla="*/ 704 h 704"/>
                  <a:gd name="T2" fmla="*/ 0 w 704"/>
                  <a:gd name="T3" fmla="*/ 352 h 704"/>
                  <a:gd name="T4" fmla="*/ 352 w 704"/>
                  <a:gd name="T5" fmla="*/ 0 h 704"/>
                  <a:gd name="T6" fmla="*/ 704 w 704"/>
                  <a:gd name="T7" fmla="*/ 352 h 704"/>
                  <a:gd name="T8" fmla="*/ 352 w 704"/>
                  <a:gd name="T9" fmla="*/ 704 h 704"/>
                  <a:gd name="T10" fmla="*/ 352 w 704"/>
                  <a:gd name="T11" fmla="*/ 5 h 704"/>
                  <a:gd name="T12" fmla="*/ 5 w 704"/>
                  <a:gd name="T13" fmla="*/ 352 h 704"/>
                  <a:gd name="T14" fmla="*/ 352 w 704"/>
                  <a:gd name="T15" fmla="*/ 699 h 704"/>
                  <a:gd name="T16" fmla="*/ 699 w 704"/>
                  <a:gd name="T17" fmla="*/ 352 h 704"/>
                  <a:gd name="T18" fmla="*/ 352 w 704"/>
                  <a:gd name="T19" fmla="*/ 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704">
                    <a:moveTo>
                      <a:pt x="352" y="704"/>
                    </a:moveTo>
                    <a:cubicBezTo>
                      <a:pt x="158" y="704"/>
                      <a:pt x="0" y="546"/>
                      <a:pt x="0" y="352"/>
                    </a:cubicBezTo>
                    <a:cubicBezTo>
                      <a:pt x="0" y="158"/>
                      <a:pt x="158" y="0"/>
                      <a:pt x="352" y="0"/>
                    </a:cubicBezTo>
                    <a:cubicBezTo>
                      <a:pt x="546" y="0"/>
                      <a:pt x="704" y="158"/>
                      <a:pt x="704" y="352"/>
                    </a:cubicBezTo>
                    <a:cubicBezTo>
                      <a:pt x="704" y="546"/>
                      <a:pt x="546" y="704"/>
                      <a:pt x="352" y="704"/>
                    </a:cubicBezTo>
                    <a:moveTo>
                      <a:pt x="352" y="5"/>
                    </a:moveTo>
                    <a:cubicBezTo>
                      <a:pt x="161" y="5"/>
                      <a:pt x="5" y="161"/>
                      <a:pt x="5" y="352"/>
                    </a:cubicBezTo>
                    <a:cubicBezTo>
                      <a:pt x="5" y="543"/>
                      <a:pt x="161" y="699"/>
                      <a:pt x="352" y="699"/>
                    </a:cubicBezTo>
                    <a:cubicBezTo>
                      <a:pt x="543" y="699"/>
                      <a:pt x="699" y="543"/>
                      <a:pt x="699" y="352"/>
                    </a:cubicBezTo>
                    <a:cubicBezTo>
                      <a:pt x="699" y="161"/>
                      <a:pt x="543" y="5"/>
                      <a:pt x="352" y="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33@|5FFC:16777215|FBC:16777215|LFC:16777215|LBC:16777215"/>
              <p:cNvSpPr/>
              <p:nvPr/>
            </p:nvSpPr>
            <p:spPr bwMode="auto">
              <a:xfrm>
                <a:off x="5050867" y="2032669"/>
                <a:ext cx="385087" cy="1460123"/>
              </a:xfrm>
              <a:custGeom>
                <a:avLst/>
                <a:gdLst>
                  <a:gd name="T0" fmla="*/ 111 w 111"/>
                  <a:gd name="T1" fmla="*/ 13 h 422"/>
                  <a:gd name="T2" fmla="*/ 102 w 111"/>
                  <a:gd name="T3" fmla="*/ 0 h 422"/>
                  <a:gd name="T4" fmla="*/ 0 w 111"/>
                  <a:gd name="T5" fmla="*/ 225 h 422"/>
                  <a:gd name="T6" fmla="*/ 74 w 111"/>
                  <a:gd name="T7" fmla="*/ 422 h 422"/>
                  <a:gd name="T8" fmla="*/ 86 w 111"/>
                  <a:gd name="T9" fmla="*/ 411 h 422"/>
                  <a:gd name="T10" fmla="*/ 16 w 111"/>
                  <a:gd name="T11" fmla="*/ 225 h 422"/>
                  <a:gd name="T12" fmla="*/ 111 w 111"/>
                  <a:gd name="T13" fmla="*/ 1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422">
                    <a:moveTo>
                      <a:pt x="111" y="13"/>
                    </a:moveTo>
                    <a:cubicBezTo>
                      <a:pt x="108" y="9"/>
                      <a:pt x="105" y="4"/>
                      <a:pt x="102" y="0"/>
                    </a:cubicBezTo>
                    <a:cubicBezTo>
                      <a:pt x="40" y="55"/>
                      <a:pt x="0" y="135"/>
                      <a:pt x="0" y="225"/>
                    </a:cubicBezTo>
                    <a:cubicBezTo>
                      <a:pt x="0" y="300"/>
                      <a:pt x="28" y="369"/>
                      <a:pt x="74" y="422"/>
                    </a:cubicBezTo>
                    <a:cubicBezTo>
                      <a:pt x="78" y="419"/>
                      <a:pt x="82" y="415"/>
                      <a:pt x="86" y="411"/>
                    </a:cubicBezTo>
                    <a:cubicBezTo>
                      <a:pt x="43" y="361"/>
                      <a:pt x="16" y="296"/>
                      <a:pt x="16" y="225"/>
                    </a:cubicBezTo>
                    <a:cubicBezTo>
                      <a:pt x="16" y="141"/>
                      <a:pt x="53" y="65"/>
                      <a:pt x="111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34@|5FFC:16777215|FBC:16777215|LFC:16777215|LBC:16777215"/>
              <p:cNvSpPr/>
              <p:nvPr/>
            </p:nvSpPr>
            <p:spPr bwMode="auto">
              <a:xfrm>
                <a:off x="6798346" y="2083723"/>
                <a:ext cx="342785" cy="1435325"/>
              </a:xfrm>
              <a:custGeom>
                <a:avLst/>
                <a:gdLst>
                  <a:gd name="T0" fmla="*/ 13 w 99"/>
                  <a:gd name="T1" fmla="*/ 0 h 415"/>
                  <a:gd name="T2" fmla="*/ 0 w 99"/>
                  <a:gd name="T3" fmla="*/ 9 h 415"/>
                  <a:gd name="T4" fmla="*/ 83 w 99"/>
                  <a:gd name="T5" fmla="*/ 210 h 415"/>
                  <a:gd name="T6" fmla="*/ 5 w 99"/>
                  <a:gd name="T7" fmla="*/ 405 h 415"/>
                  <a:gd name="T8" fmla="*/ 17 w 99"/>
                  <a:gd name="T9" fmla="*/ 414 h 415"/>
                  <a:gd name="T10" fmla="*/ 18 w 99"/>
                  <a:gd name="T11" fmla="*/ 415 h 415"/>
                  <a:gd name="T12" fmla="*/ 99 w 99"/>
                  <a:gd name="T13" fmla="*/ 210 h 415"/>
                  <a:gd name="T14" fmla="*/ 13 w 99"/>
                  <a:gd name="T15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15">
                    <a:moveTo>
                      <a:pt x="13" y="0"/>
                    </a:moveTo>
                    <a:cubicBezTo>
                      <a:pt x="9" y="3"/>
                      <a:pt x="4" y="6"/>
                      <a:pt x="0" y="9"/>
                    </a:cubicBezTo>
                    <a:cubicBezTo>
                      <a:pt x="51" y="61"/>
                      <a:pt x="83" y="132"/>
                      <a:pt x="83" y="210"/>
                    </a:cubicBezTo>
                    <a:cubicBezTo>
                      <a:pt x="83" y="285"/>
                      <a:pt x="53" y="354"/>
                      <a:pt x="5" y="405"/>
                    </a:cubicBezTo>
                    <a:cubicBezTo>
                      <a:pt x="10" y="407"/>
                      <a:pt x="13" y="411"/>
                      <a:pt x="17" y="414"/>
                    </a:cubicBezTo>
                    <a:cubicBezTo>
                      <a:pt x="17" y="414"/>
                      <a:pt x="18" y="415"/>
                      <a:pt x="18" y="415"/>
                    </a:cubicBezTo>
                    <a:cubicBezTo>
                      <a:pt x="68" y="361"/>
                      <a:pt x="99" y="289"/>
                      <a:pt x="99" y="210"/>
                    </a:cubicBezTo>
                    <a:cubicBezTo>
                      <a:pt x="99" y="128"/>
                      <a:pt x="66" y="54"/>
                      <a:pt x="1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66@|5FFC:2373726|FBC:16777215|LFC:0|LBC:16777215"/>
              <p:cNvSpPr/>
              <p:nvPr/>
            </p:nvSpPr>
            <p:spPr bwMode="auto">
              <a:xfrm>
                <a:off x="5791868" y="3160217"/>
                <a:ext cx="608262" cy="511991"/>
              </a:xfrm>
              <a:custGeom>
                <a:avLst/>
                <a:gdLst>
                  <a:gd name="T0" fmla="*/ 176 w 176"/>
                  <a:gd name="T1" fmla="*/ 118 h 148"/>
                  <a:gd name="T2" fmla="*/ 117 w 176"/>
                  <a:gd name="T3" fmla="*/ 148 h 148"/>
                  <a:gd name="T4" fmla="*/ 61 w 176"/>
                  <a:gd name="T5" fmla="*/ 148 h 148"/>
                  <a:gd name="T6" fmla="*/ 0 w 176"/>
                  <a:gd name="T7" fmla="*/ 118 h 148"/>
                  <a:gd name="T8" fmla="*/ 0 w 176"/>
                  <a:gd name="T9" fmla="*/ 12 h 148"/>
                  <a:gd name="T10" fmla="*/ 14 w 176"/>
                  <a:gd name="T11" fmla="*/ 0 h 148"/>
                  <a:gd name="T12" fmla="*/ 162 w 176"/>
                  <a:gd name="T13" fmla="*/ 0 h 148"/>
                  <a:gd name="T14" fmla="*/ 176 w 176"/>
                  <a:gd name="T15" fmla="*/ 12 h 148"/>
                  <a:gd name="T16" fmla="*/ 176 w 176"/>
                  <a:gd name="T17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48">
                    <a:moveTo>
                      <a:pt x="176" y="118"/>
                    </a:moveTo>
                    <a:cubicBezTo>
                      <a:pt x="176" y="136"/>
                      <a:pt x="124" y="148"/>
                      <a:pt x="117" y="148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53" y="148"/>
                      <a:pt x="3" y="138"/>
                      <a:pt x="0" y="1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70" y="0"/>
                      <a:pt x="176" y="5"/>
                      <a:pt x="176" y="12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8@|5FFC:991808|FBC:16777215|LFC:0|LBC:16777215"/>
              <p:cNvSpPr/>
              <p:nvPr/>
            </p:nvSpPr>
            <p:spPr bwMode="auto">
              <a:xfrm>
                <a:off x="5729145" y="3198142"/>
                <a:ext cx="733707" cy="169205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6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69@|5FFC:991808|FBC:16777215|LFC:0|LBC:16777215"/>
              <p:cNvSpPr/>
              <p:nvPr/>
            </p:nvSpPr>
            <p:spPr bwMode="auto">
              <a:xfrm>
                <a:off x="5804996" y="3160217"/>
                <a:ext cx="657857" cy="103566"/>
              </a:xfrm>
              <a:custGeom>
                <a:avLst/>
                <a:gdLst>
                  <a:gd name="T0" fmla="*/ 189 w 190"/>
                  <a:gd name="T1" fmla="*/ 21 h 30"/>
                  <a:gd name="T2" fmla="*/ 179 w 190"/>
                  <a:gd name="T3" fmla="*/ 10 h 30"/>
                  <a:gd name="T4" fmla="*/ 112 w 190"/>
                  <a:gd name="T5" fmla="*/ 0 h 30"/>
                  <a:gd name="T6" fmla="*/ 6 w 190"/>
                  <a:gd name="T7" fmla="*/ 0 h 30"/>
                  <a:gd name="T8" fmla="*/ 0 w 190"/>
                  <a:gd name="T9" fmla="*/ 2 h 30"/>
                  <a:gd name="T10" fmla="*/ 175 w 190"/>
                  <a:gd name="T11" fmla="*/ 29 h 30"/>
                  <a:gd name="T12" fmla="*/ 189 w 190"/>
                  <a:gd name="T1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30">
                    <a:moveTo>
                      <a:pt x="189" y="21"/>
                    </a:moveTo>
                    <a:cubicBezTo>
                      <a:pt x="190" y="16"/>
                      <a:pt x="185" y="11"/>
                      <a:pt x="179" y="1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81" y="30"/>
                      <a:pt x="187" y="26"/>
                      <a:pt x="189" y="21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70@|5FFC:991808|FBC:16777215|LFC:0|LBC:16777215"/>
              <p:cNvSpPr/>
              <p:nvPr/>
            </p:nvSpPr>
            <p:spPr bwMode="auto">
              <a:xfrm>
                <a:off x="5729145" y="3291496"/>
                <a:ext cx="733707" cy="173581"/>
              </a:xfrm>
              <a:custGeom>
                <a:avLst/>
                <a:gdLst>
                  <a:gd name="T0" fmla="*/ 201 w 212"/>
                  <a:gd name="T1" fmla="*/ 29 h 50"/>
                  <a:gd name="T2" fmla="*/ 15 w 212"/>
                  <a:gd name="T3" fmla="*/ 1 h 50"/>
                  <a:gd name="T4" fmla="*/ 1 w 212"/>
                  <a:gd name="T5" fmla="*/ 9 h 50"/>
                  <a:gd name="T6" fmla="*/ 11 w 212"/>
                  <a:gd name="T7" fmla="*/ 21 h 50"/>
                  <a:gd name="T8" fmla="*/ 197 w 212"/>
                  <a:gd name="T9" fmla="*/ 49 h 50"/>
                  <a:gd name="T10" fmla="*/ 211 w 212"/>
                  <a:gd name="T11" fmla="*/ 41 h 50"/>
                  <a:gd name="T12" fmla="*/ 201 w 212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50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4"/>
                      <a:pt x="1" y="9"/>
                    </a:cubicBezTo>
                    <a:cubicBezTo>
                      <a:pt x="0" y="15"/>
                      <a:pt x="5" y="20"/>
                      <a:pt x="11" y="21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203" y="50"/>
                      <a:pt x="209" y="46"/>
                      <a:pt x="211" y="41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71@|5FFC:991808|FBC:16777215|LFC:0|LBC:16777215"/>
              <p:cNvSpPr/>
              <p:nvPr/>
            </p:nvSpPr>
            <p:spPr bwMode="auto">
              <a:xfrm>
                <a:off x="5729145" y="3387768"/>
                <a:ext cx="733707" cy="170664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5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任意多边形 22"/>
            <p:cNvSpPr/>
            <p:nvPr/>
          </p:nvSpPr>
          <p:spPr bwMode="auto">
            <a:xfrm>
              <a:off x="5193816" y="1720515"/>
              <a:ext cx="1805825" cy="1805825"/>
            </a:xfrm>
            <a:custGeom>
              <a:avLst/>
              <a:gdLst>
                <a:gd name="connsiteX0" fmla="*/ 902184 w 1805825"/>
                <a:gd name="connsiteY0" fmla="*/ 0 h 1805825"/>
                <a:gd name="connsiteX1" fmla="*/ 918958 w 1805825"/>
                <a:gd name="connsiteY1" fmla="*/ 20757 h 1805825"/>
                <a:gd name="connsiteX2" fmla="*/ 918958 w 1805825"/>
                <a:gd name="connsiteY2" fmla="*/ 181360 h 1805825"/>
                <a:gd name="connsiteX3" fmla="*/ 918958 w 1805825"/>
                <a:gd name="connsiteY3" fmla="*/ 291967 h 1805825"/>
                <a:gd name="connsiteX4" fmla="*/ 1025504 w 1805825"/>
                <a:gd name="connsiteY4" fmla="*/ 302721 h 1805825"/>
                <a:gd name="connsiteX5" fmla="*/ 1107420 w 1805825"/>
                <a:gd name="connsiteY5" fmla="*/ 328179 h 1805825"/>
                <a:gd name="connsiteX6" fmla="*/ 1120835 w 1805825"/>
                <a:gd name="connsiteY6" fmla="*/ 293949 h 1805825"/>
                <a:gd name="connsiteX7" fmla="*/ 1168298 w 1805825"/>
                <a:gd name="connsiteY7" fmla="*/ 172834 h 1805825"/>
                <a:gd name="connsiteX8" fmla="*/ 1177802 w 1805825"/>
                <a:gd name="connsiteY8" fmla="*/ 162454 h 1805825"/>
                <a:gd name="connsiteX9" fmla="*/ 1192490 w 1805825"/>
                <a:gd name="connsiteY9" fmla="*/ 162454 h 1805825"/>
                <a:gd name="connsiteX10" fmla="*/ 1202858 w 1805825"/>
                <a:gd name="connsiteY10" fmla="*/ 186675 h 1805825"/>
                <a:gd name="connsiteX11" fmla="*/ 1142861 w 1805825"/>
                <a:gd name="connsiteY11" fmla="*/ 339774 h 1805825"/>
                <a:gd name="connsiteX12" fmla="*/ 1244307 w 1805825"/>
                <a:gd name="connsiteY12" fmla="*/ 394903 h 1805825"/>
                <a:gd name="connsiteX13" fmla="*/ 1320444 w 1805825"/>
                <a:gd name="connsiteY13" fmla="*/ 460916 h 1805825"/>
                <a:gd name="connsiteX14" fmla="*/ 1358782 w 1805825"/>
                <a:gd name="connsiteY14" fmla="*/ 422621 h 1805825"/>
                <a:gd name="connsiteX15" fmla="*/ 1515021 w 1805825"/>
                <a:gd name="connsiteY15" fmla="*/ 266559 h 1805825"/>
                <a:gd name="connsiteX16" fmla="*/ 1539257 w 1805825"/>
                <a:gd name="connsiteY16" fmla="*/ 266559 h 1805825"/>
                <a:gd name="connsiteX17" fmla="*/ 1539257 w 1805825"/>
                <a:gd name="connsiteY17" fmla="*/ 290768 h 1805825"/>
                <a:gd name="connsiteX18" fmla="*/ 1346393 w 1805825"/>
                <a:gd name="connsiteY18" fmla="*/ 483414 h 1805825"/>
                <a:gd name="connsiteX19" fmla="*/ 1355129 w 1805825"/>
                <a:gd name="connsiteY19" fmla="*/ 490989 h 1805825"/>
                <a:gd name="connsiteX20" fmla="*/ 1421634 w 1805825"/>
                <a:gd name="connsiteY20" fmla="*/ 578947 h 1805825"/>
                <a:gd name="connsiteX21" fmla="*/ 1453106 w 1805825"/>
                <a:gd name="connsiteY21" fmla="*/ 641450 h 1805825"/>
                <a:gd name="connsiteX22" fmla="*/ 1488217 w 1805825"/>
                <a:gd name="connsiteY22" fmla="*/ 626067 h 1805825"/>
                <a:gd name="connsiteX23" fmla="*/ 1607502 w 1805825"/>
                <a:gd name="connsiteY23" fmla="*/ 573805 h 1805825"/>
                <a:gd name="connsiteX24" fmla="*/ 1631704 w 1805825"/>
                <a:gd name="connsiteY24" fmla="*/ 584207 h 1805825"/>
                <a:gd name="connsiteX25" fmla="*/ 1621331 w 1805825"/>
                <a:gd name="connsiteY25" fmla="*/ 608477 h 1805825"/>
                <a:gd name="connsiteX26" fmla="*/ 1491917 w 1805825"/>
                <a:gd name="connsiteY26" fmla="*/ 665177 h 1805825"/>
                <a:gd name="connsiteX27" fmla="*/ 1469909 w 1805825"/>
                <a:gd name="connsiteY27" fmla="*/ 674819 h 1805825"/>
                <a:gd name="connsiteX28" fmla="*/ 1471648 w 1805825"/>
                <a:gd name="connsiteY28" fmla="*/ 678274 h 1805825"/>
                <a:gd name="connsiteX29" fmla="*/ 1503143 w 1805825"/>
                <a:gd name="connsiteY29" fmla="*/ 786939 h 1805825"/>
                <a:gd name="connsiteX30" fmla="*/ 1512440 w 1805825"/>
                <a:gd name="connsiteY30" fmla="*/ 885410 h 1805825"/>
                <a:gd name="connsiteX31" fmla="*/ 1564097 w 1805825"/>
                <a:gd name="connsiteY31" fmla="*/ 885410 h 1805825"/>
                <a:gd name="connsiteX32" fmla="*/ 1785069 w 1805825"/>
                <a:gd name="connsiteY32" fmla="*/ 885410 h 1805825"/>
                <a:gd name="connsiteX33" fmla="*/ 1805825 w 1805825"/>
                <a:gd name="connsiteY33" fmla="*/ 902914 h 1805825"/>
                <a:gd name="connsiteX34" fmla="*/ 1785069 w 1805825"/>
                <a:gd name="connsiteY34" fmla="*/ 920418 h 1805825"/>
                <a:gd name="connsiteX35" fmla="*/ 1624465 w 1805825"/>
                <a:gd name="connsiteY35" fmla="*/ 920418 h 1805825"/>
                <a:gd name="connsiteX36" fmla="*/ 1512330 w 1805825"/>
                <a:gd name="connsiteY36" fmla="*/ 920418 h 1805825"/>
                <a:gd name="connsiteX37" fmla="*/ 1501660 w 1805825"/>
                <a:gd name="connsiteY37" fmla="*/ 1026381 h 1805825"/>
                <a:gd name="connsiteX38" fmla="*/ 1477041 w 1805825"/>
                <a:gd name="connsiteY38" fmla="*/ 1109374 h 1805825"/>
                <a:gd name="connsiteX39" fmla="*/ 1510549 w 1805825"/>
                <a:gd name="connsiteY39" fmla="*/ 1122562 h 1805825"/>
                <a:gd name="connsiteX40" fmla="*/ 1631545 w 1805825"/>
                <a:gd name="connsiteY40" fmla="*/ 1170182 h 1805825"/>
                <a:gd name="connsiteX41" fmla="*/ 1641915 w 1805825"/>
                <a:gd name="connsiteY41" fmla="*/ 1194454 h 1805825"/>
                <a:gd name="connsiteX42" fmla="*/ 1624632 w 1805825"/>
                <a:gd name="connsiteY42" fmla="*/ 1204856 h 1805825"/>
                <a:gd name="connsiteX43" fmla="*/ 1617719 w 1805825"/>
                <a:gd name="connsiteY43" fmla="*/ 1204856 h 1805825"/>
                <a:gd name="connsiteX44" fmla="*/ 1463425 w 1805825"/>
                <a:gd name="connsiteY44" fmla="*/ 1144131 h 1805825"/>
                <a:gd name="connsiteX45" fmla="*/ 1425504 w 1805825"/>
                <a:gd name="connsiteY45" fmla="*/ 1220589 h 1805825"/>
                <a:gd name="connsiteX46" fmla="*/ 1345412 w 1805825"/>
                <a:gd name="connsiteY46" fmla="*/ 1321431 h 1805825"/>
                <a:gd name="connsiteX47" fmla="*/ 1383018 w 1805825"/>
                <a:gd name="connsiteY47" fmla="*/ 1358995 h 1805825"/>
                <a:gd name="connsiteX48" fmla="*/ 1539257 w 1805825"/>
                <a:gd name="connsiteY48" fmla="*/ 1515057 h 1805825"/>
                <a:gd name="connsiteX49" fmla="*/ 1539257 w 1805825"/>
                <a:gd name="connsiteY49" fmla="*/ 1539266 h 1805825"/>
                <a:gd name="connsiteX50" fmla="*/ 1528870 w 1805825"/>
                <a:gd name="connsiteY50" fmla="*/ 1546183 h 1805825"/>
                <a:gd name="connsiteX51" fmla="*/ 1515021 w 1805825"/>
                <a:gd name="connsiteY51" fmla="*/ 1539266 h 1805825"/>
                <a:gd name="connsiteX52" fmla="*/ 1322757 w 1805825"/>
                <a:gd name="connsiteY52" fmla="*/ 1347219 h 1805825"/>
                <a:gd name="connsiteX53" fmla="*/ 1271237 w 1805825"/>
                <a:gd name="connsiteY53" fmla="*/ 1391629 h 1805825"/>
                <a:gd name="connsiteX54" fmla="*/ 1189783 w 1805825"/>
                <a:gd name="connsiteY54" fmla="*/ 1443806 h 1805825"/>
                <a:gd name="connsiteX55" fmla="*/ 1163327 w 1805825"/>
                <a:gd name="connsiteY55" fmla="*/ 1455311 h 1805825"/>
                <a:gd name="connsiteX56" fmla="*/ 1178467 w 1805825"/>
                <a:gd name="connsiteY56" fmla="*/ 1490020 h 1805825"/>
                <a:gd name="connsiteX57" fmla="*/ 1230571 w 1805825"/>
                <a:gd name="connsiteY57" fmla="*/ 1609468 h 1805825"/>
                <a:gd name="connsiteX58" fmla="*/ 1220201 w 1805825"/>
                <a:gd name="connsiteY58" fmla="*/ 1633703 h 1805825"/>
                <a:gd name="connsiteX59" fmla="*/ 1213288 w 1805825"/>
                <a:gd name="connsiteY59" fmla="*/ 1633703 h 1805825"/>
                <a:gd name="connsiteX60" fmla="*/ 1196004 w 1805825"/>
                <a:gd name="connsiteY60" fmla="*/ 1623317 h 1805825"/>
                <a:gd name="connsiteX61" fmla="*/ 1139476 w 1805825"/>
                <a:gd name="connsiteY61" fmla="*/ 1493726 h 1805825"/>
                <a:gd name="connsiteX62" fmla="*/ 1129194 w 1805825"/>
                <a:gd name="connsiteY62" fmla="*/ 1470156 h 1805825"/>
                <a:gd name="connsiteX63" fmla="*/ 1100217 w 1805825"/>
                <a:gd name="connsiteY63" fmla="*/ 1482758 h 1805825"/>
                <a:gd name="connsiteX64" fmla="*/ 1003898 w 1805825"/>
                <a:gd name="connsiteY64" fmla="*/ 1507127 h 1805825"/>
                <a:gd name="connsiteX65" fmla="*/ 918958 w 1805825"/>
                <a:gd name="connsiteY65" fmla="*/ 1514163 h 1805825"/>
                <a:gd name="connsiteX66" fmla="*/ 918958 w 1805825"/>
                <a:gd name="connsiteY66" fmla="*/ 1567557 h 1805825"/>
                <a:gd name="connsiteX67" fmla="*/ 918958 w 1805825"/>
                <a:gd name="connsiteY67" fmla="*/ 1788528 h 1805825"/>
                <a:gd name="connsiteX68" fmla="*/ 902184 w 1805825"/>
                <a:gd name="connsiteY68" fmla="*/ 1805825 h 1805825"/>
                <a:gd name="connsiteX69" fmla="*/ 885409 w 1805825"/>
                <a:gd name="connsiteY69" fmla="*/ 1788528 h 1805825"/>
                <a:gd name="connsiteX70" fmla="*/ 885409 w 1805825"/>
                <a:gd name="connsiteY70" fmla="*/ 1627925 h 1805825"/>
                <a:gd name="connsiteX71" fmla="*/ 885409 w 1805825"/>
                <a:gd name="connsiteY71" fmla="*/ 1513859 h 1805825"/>
                <a:gd name="connsiteX72" fmla="*/ 778862 w 1805825"/>
                <a:gd name="connsiteY72" fmla="*/ 1503105 h 1805825"/>
                <a:gd name="connsiteX73" fmla="*/ 696946 w 1805825"/>
                <a:gd name="connsiteY73" fmla="*/ 1477647 h 1805825"/>
                <a:gd name="connsiteX74" fmla="*/ 683532 w 1805825"/>
                <a:gd name="connsiteY74" fmla="*/ 1511876 h 1805825"/>
                <a:gd name="connsiteX75" fmla="*/ 636069 w 1805825"/>
                <a:gd name="connsiteY75" fmla="*/ 1632991 h 1805825"/>
                <a:gd name="connsiteX76" fmla="*/ 618788 w 1805825"/>
                <a:gd name="connsiteY76" fmla="*/ 1646831 h 1805825"/>
                <a:gd name="connsiteX77" fmla="*/ 611876 w 1805825"/>
                <a:gd name="connsiteY77" fmla="*/ 1643371 h 1805825"/>
                <a:gd name="connsiteX78" fmla="*/ 601508 w 1805825"/>
                <a:gd name="connsiteY78" fmla="*/ 1619150 h 1805825"/>
                <a:gd name="connsiteX79" fmla="*/ 661505 w 1805825"/>
                <a:gd name="connsiteY79" fmla="*/ 1466052 h 1805825"/>
                <a:gd name="connsiteX80" fmla="*/ 560059 w 1805825"/>
                <a:gd name="connsiteY80" fmla="*/ 1410923 h 1805825"/>
                <a:gd name="connsiteX81" fmla="*/ 483921 w 1805825"/>
                <a:gd name="connsiteY81" fmla="*/ 1344910 h 1805825"/>
                <a:gd name="connsiteX82" fmla="*/ 445584 w 1805825"/>
                <a:gd name="connsiteY82" fmla="*/ 1383204 h 1805825"/>
                <a:gd name="connsiteX83" fmla="*/ 289344 w 1805825"/>
                <a:gd name="connsiteY83" fmla="*/ 1539266 h 1805825"/>
                <a:gd name="connsiteX84" fmla="*/ 275495 w 1805825"/>
                <a:gd name="connsiteY84" fmla="*/ 1546183 h 1805825"/>
                <a:gd name="connsiteX85" fmla="*/ 265107 w 1805825"/>
                <a:gd name="connsiteY85" fmla="*/ 1539266 h 1805825"/>
                <a:gd name="connsiteX86" fmla="*/ 265107 w 1805825"/>
                <a:gd name="connsiteY86" fmla="*/ 1515057 h 1805825"/>
                <a:gd name="connsiteX87" fmla="*/ 457972 w 1805825"/>
                <a:gd name="connsiteY87" fmla="*/ 1322411 h 1805825"/>
                <a:gd name="connsiteX88" fmla="*/ 449237 w 1805825"/>
                <a:gd name="connsiteY88" fmla="*/ 1314838 h 1805825"/>
                <a:gd name="connsiteX89" fmla="*/ 382732 w 1805825"/>
                <a:gd name="connsiteY89" fmla="*/ 1226879 h 1805825"/>
                <a:gd name="connsiteX90" fmla="*/ 351487 w 1805825"/>
                <a:gd name="connsiteY90" fmla="*/ 1164827 h 1805825"/>
                <a:gd name="connsiteX91" fmla="*/ 316150 w 1805825"/>
                <a:gd name="connsiteY91" fmla="*/ 1180309 h 1805825"/>
                <a:gd name="connsiteX92" fmla="*/ 196864 w 1805825"/>
                <a:gd name="connsiteY92" fmla="*/ 1232571 h 1805825"/>
                <a:gd name="connsiteX93" fmla="*/ 189949 w 1805825"/>
                <a:gd name="connsiteY93" fmla="*/ 1232571 h 1805825"/>
                <a:gd name="connsiteX94" fmla="*/ 172662 w 1805825"/>
                <a:gd name="connsiteY94" fmla="*/ 1222170 h 1805825"/>
                <a:gd name="connsiteX95" fmla="*/ 183035 w 1805825"/>
                <a:gd name="connsiteY95" fmla="*/ 1197899 h 1805825"/>
                <a:gd name="connsiteX96" fmla="*/ 312449 w 1805825"/>
                <a:gd name="connsiteY96" fmla="*/ 1141200 h 1805825"/>
                <a:gd name="connsiteX97" fmla="*/ 334685 w 1805825"/>
                <a:gd name="connsiteY97" fmla="*/ 1131458 h 1805825"/>
                <a:gd name="connsiteX98" fmla="*/ 332718 w 1805825"/>
                <a:gd name="connsiteY98" fmla="*/ 1127553 h 1805825"/>
                <a:gd name="connsiteX99" fmla="*/ 301223 w 1805825"/>
                <a:gd name="connsiteY99" fmla="*/ 1018887 h 1805825"/>
                <a:gd name="connsiteX100" fmla="*/ 291927 w 1805825"/>
                <a:gd name="connsiteY100" fmla="*/ 920418 h 1805825"/>
                <a:gd name="connsiteX101" fmla="*/ 238269 w 1805825"/>
                <a:gd name="connsiteY101" fmla="*/ 920418 h 1805825"/>
                <a:gd name="connsiteX102" fmla="*/ 17297 w 1805825"/>
                <a:gd name="connsiteY102" fmla="*/ 920418 h 1805825"/>
                <a:gd name="connsiteX103" fmla="*/ 0 w 1805825"/>
                <a:gd name="connsiteY103" fmla="*/ 902914 h 1805825"/>
                <a:gd name="connsiteX104" fmla="*/ 17297 w 1805825"/>
                <a:gd name="connsiteY104" fmla="*/ 885410 h 1805825"/>
                <a:gd name="connsiteX105" fmla="*/ 177901 w 1805825"/>
                <a:gd name="connsiteY105" fmla="*/ 885410 h 1805825"/>
                <a:gd name="connsiteX106" fmla="*/ 292037 w 1805825"/>
                <a:gd name="connsiteY106" fmla="*/ 885410 h 1805825"/>
                <a:gd name="connsiteX107" fmla="*/ 302706 w 1805825"/>
                <a:gd name="connsiteY107" fmla="*/ 779445 h 1805825"/>
                <a:gd name="connsiteX108" fmla="*/ 327180 w 1805825"/>
                <a:gd name="connsiteY108" fmla="*/ 696944 h 1805825"/>
                <a:gd name="connsiteX109" fmla="*/ 293817 w 1805825"/>
                <a:gd name="connsiteY109" fmla="*/ 683814 h 1805825"/>
                <a:gd name="connsiteX110" fmla="*/ 172821 w 1805825"/>
                <a:gd name="connsiteY110" fmla="*/ 636194 h 1805825"/>
                <a:gd name="connsiteX111" fmla="*/ 162451 w 1805825"/>
                <a:gd name="connsiteY111" fmla="*/ 611922 h 1805825"/>
                <a:gd name="connsiteX112" fmla="*/ 186648 w 1805825"/>
                <a:gd name="connsiteY112" fmla="*/ 601520 h 1805825"/>
                <a:gd name="connsiteX113" fmla="*/ 340713 w 1805825"/>
                <a:gd name="connsiteY113" fmla="*/ 662155 h 1805825"/>
                <a:gd name="connsiteX114" fmla="*/ 378863 w 1805825"/>
                <a:gd name="connsiteY114" fmla="*/ 585238 h 1805825"/>
                <a:gd name="connsiteX115" fmla="*/ 458955 w 1805825"/>
                <a:gd name="connsiteY115" fmla="*/ 484396 h 1805825"/>
                <a:gd name="connsiteX116" fmla="*/ 421347 w 1805825"/>
                <a:gd name="connsiteY116" fmla="*/ 446830 h 1805825"/>
                <a:gd name="connsiteX117" fmla="*/ 265108 w 1805825"/>
                <a:gd name="connsiteY117" fmla="*/ 290768 h 1805825"/>
                <a:gd name="connsiteX118" fmla="*/ 265108 w 1805825"/>
                <a:gd name="connsiteY118" fmla="*/ 266559 h 1805825"/>
                <a:gd name="connsiteX119" fmla="*/ 289345 w 1805825"/>
                <a:gd name="connsiteY119" fmla="*/ 266559 h 1805825"/>
                <a:gd name="connsiteX120" fmla="*/ 481611 w 1805825"/>
                <a:gd name="connsiteY120" fmla="*/ 458607 h 1805825"/>
                <a:gd name="connsiteX121" fmla="*/ 533131 w 1805825"/>
                <a:gd name="connsiteY121" fmla="*/ 414198 h 1805825"/>
                <a:gd name="connsiteX122" fmla="*/ 614585 w 1805825"/>
                <a:gd name="connsiteY122" fmla="*/ 362021 h 1805825"/>
                <a:gd name="connsiteX123" fmla="*/ 640839 w 1805825"/>
                <a:gd name="connsiteY123" fmla="*/ 350603 h 1805825"/>
                <a:gd name="connsiteX124" fmla="*/ 625898 w 1805825"/>
                <a:gd name="connsiteY124" fmla="*/ 316351 h 1805825"/>
                <a:gd name="connsiteX125" fmla="*/ 573794 w 1805825"/>
                <a:gd name="connsiteY125" fmla="*/ 196902 h 1805825"/>
                <a:gd name="connsiteX126" fmla="*/ 584164 w 1805825"/>
                <a:gd name="connsiteY126" fmla="*/ 172667 h 1805825"/>
                <a:gd name="connsiteX127" fmla="*/ 608361 w 1805825"/>
                <a:gd name="connsiteY127" fmla="*/ 183054 h 1805825"/>
                <a:gd name="connsiteX128" fmla="*/ 664890 w 1805825"/>
                <a:gd name="connsiteY128" fmla="*/ 312645 h 1805825"/>
                <a:gd name="connsiteX129" fmla="*/ 674972 w 1805825"/>
                <a:gd name="connsiteY129" fmla="*/ 335758 h 1805825"/>
                <a:gd name="connsiteX130" fmla="*/ 704151 w 1805825"/>
                <a:gd name="connsiteY130" fmla="*/ 323068 h 1805825"/>
                <a:gd name="connsiteX131" fmla="*/ 800469 w 1805825"/>
                <a:gd name="connsiteY131" fmla="*/ 298699 h 1805825"/>
                <a:gd name="connsiteX132" fmla="*/ 885409 w 1805825"/>
                <a:gd name="connsiteY132" fmla="*/ 291664 h 1805825"/>
                <a:gd name="connsiteX133" fmla="*/ 885409 w 1805825"/>
                <a:gd name="connsiteY133" fmla="*/ 241728 h 1805825"/>
                <a:gd name="connsiteX134" fmla="*/ 885409 w 1805825"/>
                <a:gd name="connsiteY134" fmla="*/ 20757 h 1805825"/>
                <a:gd name="connsiteX135" fmla="*/ 902184 w 1805825"/>
                <a:gd name="connsiteY135" fmla="*/ 0 h 1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805825" h="1805825">
                  <a:moveTo>
                    <a:pt x="902184" y="0"/>
                  </a:moveTo>
                  <a:cubicBezTo>
                    <a:pt x="912248" y="0"/>
                    <a:pt x="918958" y="10378"/>
                    <a:pt x="918958" y="20757"/>
                  </a:cubicBezTo>
                  <a:cubicBezTo>
                    <a:pt x="918958" y="76000"/>
                    <a:pt x="918958" y="129516"/>
                    <a:pt x="918958" y="181360"/>
                  </a:cubicBezTo>
                  <a:lnTo>
                    <a:pt x="918958" y="291967"/>
                  </a:lnTo>
                  <a:lnTo>
                    <a:pt x="1025504" y="302721"/>
                  </a:lnTo>
                  <a:lnTo>
                    <a:pt x="1107420" y="328179"/>
                  </a:lnTo>
                  <a:lnTo>
                    <a:pt x="1120835" y="293949"/>
                  </a:lnTo>
                  <a:cubicBezTo>
                    <a:pt x="1168298" y="172834"/>
                    <a:pt x="1168298" y="172834"/>
                    <a:pt x="1168298" y="172834"/>
                  </a:cubicBezTo>
                  <a:cubicBezTo>
                    <a:pt x="1170026" y="167644"/>
                    <a:pt x="1173482" y="164184"/>
                    <a:pt x="1177802" y="162454"/>
                  </a:cubicBezTo>
                  <a:cubicBezTo>
                    <a:pt x="1182122" y="160724"/>
                    <a:pt x="1187306" y="160724"/>
                    <a:pt x="1192490" y="162454"/>
                  </a:cubicBezTo>
                  <a:cubicBezTo>
                    <a:pt x="1202858" y="165914"/>
                    <a:pt x="1206314" y="176294"/>
                    <a:pt x="1202858" y="186675"/>
                  </a:cubicBezTo>
                  <a:lnTo>
                    <a:pt x="1142861" y="339774"/>
                  </a:lnTo>
                  <a:lnTo>
                    <a:pt x="1244307" y="394903"/>
                  </a:lnTo>
                  <a:lnTo>
                    <a:pt x="1320444" y="460916"/>
                  </a:lnTo>
                  <a:lnTo>
                    <a:pt x="1358782" y="422621"/>
                  </a:lnTo>
                  <a:cubicBezTo>
                    <a:pt x="1515021" y="266559"/>
                    <a:pt x="1515021" y="266559"/>
                    <a:pt x="1515021" y="266559"/>
                  </a:cubicBezTo>
                  <a:cubicBezTo>
                    <a:pt x="1521946" y="259642"/>
                    <a:pt x="1532333" y="259642"/>
                    <a:pt x="1539257" y="266559"/>
                  </a:cubicBezTo>
                  <a:cubicBezTo>
                    <a:pt x="1546182" y="273476"/>
                    <a:pt x="1546182" y="283851"/>
                    <a:pt x="1539257" y="290768"/>
                  </a:cubicBezTo>
                  <a:lnTo>
                    <a:pt x="1346393" y="483414"/>
                  </a:lnTo>
                  <a:lnTo>
                    <a:pt x="1355129" y="490989"/>
                  </a:lnTo>
                  <a:cubicBezTo>
                    <a:pt x="1379821" y="518188"/>
                    <a:pt x="1402102" y="547620"/>
                    <a:pt x="1421634" y="578947"/>
                  </a:cubicBezTo>
                  <a:lnTo>
                    <a:pt x="1453106" y="641450"/>
                  </a:lnTo>
                  <a:lnTo>
                    <a:pt x="1488217" y="626067"/>
                  </a:lnTo>
                  <a:cubicBezTo>
                    <a:pt x="1607502" y="573805"/>
                    <a:pt x="1607502" y="573805"/>
                    <a:pt x="1607502" y="573805"/>
                  </a:cubicBezTo>
                  <a:cubicBezTo>
                    <a:pt x="1614417" y="570338"/>
                    <a:pt x="1628246" y="573805"/>
                    <a:pt x="1631704" y="584207"/>
                  </a:cubicBezTo>
                  <a:cubicBezTo>
                    <a:pt x="1635161" y="594608"/>
                    <a:pt x="1631704" y="605010"/>
                    <a:pt x="1621331" y="608477"/>
                  </a:cubicBezTo>
                  <a:cubicBezTo>
                    <a:pt x="1576817" y="627980"/>
                    <a:pt x="1533693" y="646874"/>
                    <a:pt x="1491917" y="665177"/>
                  </a:cubicBezTo>
                  <a:lnTo>
                    <a:pt x="1469909" y="674819"/>
                  </a:lnTo>
                  <a:lnTo>
                    <a:pt x="1471648" y="678274"/>
                  </a:lnTo>
                  <a:cubicBezTo>
                    <a:pt x="1485346" y="713052"/>
                    <a:pt x="1495957" y="749387"/>
                    <a:pt x="1503143" y="786939"/>
                  </a:cubicBezTo>
                  <a:lnTo>
                    <a:pt x="1512440" y="885410"/>
                  </a:lnTo>
                  <a:lnTo>
                    <a:pt x="1564097" y="885410"/>
                  </a:lnTo>
                  <a:cubicBezTo>
                    <a:pt x="1785069" y="885410"/>
                    <a:pt x="1785069" y="885410"/>
                    <a:pt x="1785069" y="885410"/>
                  </a:cubicBezTo>
                  <a:cubicBezTo>
                    <a:pt x="1795447" y="885410"/>
                    <a:pt x="1805825" y="892412"/>
                    <a:pt x="1805825" y="902914"/>
                  </a:cubicBezTo>
                  <a:cubicBezTo>
                    <a:pt x="1805825" y="913417"/>
                    <a:pt x="1795447" y="920418"/>
                    <a:pt x="1785069" y="920418"/>
                  </a:cubicBezTo>
                  <a:cubicBezTo>
                    <a:pt x="1729826" y="920418"/>
                    <a:pt x="1676309" y="920418"/>
                    <a:pt x="1624465" y="920418"/>
                  </a:cubicBezTo>
                  <a:lnTo>
                    <a:pt x="1512330" y="920418"/>
                  </a:lnTo>
                  <a:lnTo>
                    <a:pt x="1501660" y="1026381"/>
                  </a:lnTo>
                  <a:lnTo>
                    <a:pt x="1477041" y="1109374"/>
                  </a:lnTo>
                  <a:lnTo>
                    <a:pt x="1510549" y="1122562"/>
                  </a:lnTo>
                  <a:cubicBezTo>
                    <a:pt x="1631545" y="1170182"/>
                    <a:pt x="1631545" y="1170182"/>
                    <a:pt x="1631545" y="1170182"/>
                  </a:cubicBezTo>
                  <a:cubicBezTo>
                    <a:pt x="1641915" y="1173649"/>
                    <a:pt x="1645372" y="1184051"/>
                    <a:pt x="1641915" y="1194454"/>
                  </a:cubicBezTo>
                  <a:cubicBezTo>
                    <a:pt x="1638459" y="1201389"/>
                    <a:pt x="1631545" y="1204856"/>
                    <a:pt x="1624632" y="1204856"/>
                  </a:cubicBezTo>
                  <a:cubicBezTo>
                    <a:pt x="1624632" y="1204856"/>
                    <a:pt x="1621175" y="1204856"/>
                    <a:pt x="1617719" y="1204856"/>
                  </a:cubicBezTo>
                  <a:lnTo>
                    <a:pt x="1463425" y="1144131"/>
                  </a:lnTo>
                  <a:lnTo>
                    <a:pt x="1425504" y="1220589"/>
                  </a:lnTo>
                  <a:lnTo>
                    <a:pt x="1345412" y="1321431"/>
                  </a:lnTo>
                  <a:lnTo>
                    <a:pt x="1383018" y="1358995"/>
                  </a:lnTo>
                  <a:cubicBezTo>
                    <a:pt x="1539257" y="1515057"/>
                    <a:pt x="1539257" y="1515057"/>
                    <a:pt x="1539257" y="1515057"/>
                  </a:cubicBezTo>
                  <a:cubicBezTo>
                    <a:pt x="1546182" y="1521974"/>
                    <a:pt x="1546182" y="1532349"/>
                    <a:pt x="1539257" y="1539266"/>
                  </a:cubicBezTo>
                  <a:cubicBezTo>
                    <a:pt x="1535795" y="1542725"/>
                    <a:pt x="1532333" y="1546183"/>
                    <a:pt x="1528870" y="1546183"/>
                  </a:cubicBezTo>
                  <a:cubicBezTo>
                    <a:pt x="1521946" y="1546183"/>
                    <a:pt x="1518483" y="1542725"/>
                    <a:pt x="1515021" y="1539266"/>
                  </a:cubicBezTo>
                  <a:lnTo>
                    <a:pt x="1322757" y="1347219"/>
                  </a:lnTo>
                  <a:lnTo>
                    <a:pt x="1271237" y="1391629"/>
                  </a:lnTo>
                  <a:cubicBezTo>
                    <a:pt x="1245588" y="1411074"/>
                    <a:pt x="1218361" y="1428542"/>
                    <a:pt x="1189783" y="1443806"/>
                  </a:cubicBezTo>
                  <a:lnTo>
                    <a:pt x="1163327" y="1455311"/>
                  </a:lnTo>
                  <a:lnTo>
                    <a:pt x="1178467" y="1490020"/>
                  </a:lnTo>
                  <a:cubicBezTo>
                    <a:pt x="1230571" y="1609468"/>
                    <a:pt x="1230571" y="1609468"/>
                    <a:pt x="1230571" y="1609468"/>
                  </a:cubicBezTo>
                  <a:cubicBezTo>
                    <a:pt x="1234028" y="1619855"/>
                    <a:pt x="1230571" y="1630241"/>
                    <a:pt x="1220201" y="1633703"/>
                  </a:cubicBezTo>
                  <a:cubicBezTo>
                    <a:pt x="1216745" y="1633703"/>
                    <a:pt x="1216745" y="1633703"/>
                    <a:pt x="1213288" y="1633703"/>
                  </a:cubicBezTo>
                  <a:cubicBezTo>
                    <a:pt x="1206374" y="1633703"/>
                    <a:pt x="1199461" y="1630241"/>
                    <a:pt x="1196004" y="1623317"/>
                  </a:cubicBezTo>
                  <a:cubicBezTo>
                    <a:pt x="1176560" y="1578741"/>
                    <a:pt x="1157724" y="1535559"/>
                    <a:pt x="1139476" y="1493726"/>
                  </a:cubicBezTo>
                  <a:lnTo>
                    <a:pt x="1129194" y="1470156"/>
                  </a:lnTo>
                  <a:lnTo>
                    <a:pt x="1100217" y="1482758"/>
                  </a:lnTo>
                  <a:cubicBezTo>
                    <a:pt x="1069161" y="1493387"/>
                    <a:pt x="1036979" y="1501586"/>
                    <a:pt x="1003898" y="1507127"/>
                  </a:cubicBezTo>
                  <a:lnTo>
                    <a:pt x="918958" y="1514163"/>
                  </a:lnTo>
                  <a:lnTo>
                    <a:pt x="918958" y="1567557"/>
                  </a:lnTo>
                  <a:cubicBezTo>
                    <a:pt x="918958" y="1788528"/>
                    <a:pt x="918958" y="1788528"/>
                    <a:pt x="918958" y="1788528"/>
                  </a:cubicBezTo>
                  <a:cubicBezTo>
                    <a:pt x="918958" y="1795447"/>
                    <a:pt x="912248" y="1805825"/>
                    <a:pt x="902184" y="1805825"/>
                  </a:cubicBezTo>
                  <a:cubicBezTo>
                    <a:pt x="892119" y="1805825"/>
                    <a:pt x="885409" y="1795447"/>
                    <a:pt x="885409" y="1788528"/>
                  </a:cubicBezTo>
                  <a:cubicBezTo>
                    <a:pt x="885409" y="1733285"/>
                    <a:pt x="885409" y="1679769"/>
                    <a:pt x="885409" y="1627925"/>
                  </a:cubicBezTo>
                  <a:lnTo>
                    <a:pt x="885409" y="1513859"/>
                  </a:lnTo>
                  <a:lnTo>
                    <a:pt x="778862" y="1503105"/>
                  </a:lnTo>
                  <a:lnTo>
                    <a:pt x="696946" y="1477647"/>
                  </a:lnTo>
                  <a:lnTo>
                    <a:pt x="683532" y="1511876"/>
                  </a:lnTo>
                  <a:cubicBezTo>
                    <a:pt x="636069" y="1632991"/>
                    <a:pt x="636069" y="1632991"/>
                    <a:pt x="636069" y="1632991"/>
                  </a:cubicBezTo>
                  <a:cubicBezTo>
                    <a:pt x="632613" y="1639911"/>
                    <a:pt x="625701" y="1646831"/>
                    <a:pt x="618788" y="1646831"/>
                  </a:cubicBezTo>
                  <a:cubicBezTo>
                    <a:pt x="615332" y="1646831"/>
                    <a:pt x="615332" y="1643371"/>
                    <a:pt x="611876" y="1643371"/>
                  </a:cubicBezTo>
                  <a:cubicBezTo>
                    <a:pt x="601508" y="1639911"/>
                    <a:pt x="598052" y="1629531"/>
                    <a:pt x="601508" y="1619150"/>
                  </a:cubicBezTo>
                  <a:lnTo>
                    <a:pt x="661505" y="1466052"/>
                  </a:lnTo>
                  <a:lnTo>
                    <a:pt x="560059" y="1410923"/>
                  </a:lnTo>
                  <a:lnTo>
                    <a:pt x="483921" y="1344910"/>
                  </a:lnTo>
                  <a:lnTo>
                    <a:pt x="445584" y="1383204"/>
                  </a:lnTo>
                  <a:cubicBezTo>
                    <a:pt x="289344" y="1539266"/>
                    <a:pt x="289344" y="1539266"/>
                    <a:pt x="289344" y="1539266"/>
                  </a:cubicBezTo>
                  <a:cubicBezTo>
                    <a:pt x="285882" y="1542725"/>
                    <a:pt x="282419" y="1546183"/>
                    <a:pt x="275495" y="1546183"/>
                  </a:cubicBezTo>
                  <a:cubicBezTo>
                    <a:pt x="272032" y="1546183"/>
                    <a:pt x="268570" y="1542725"/>
                    <a:pt x="265107" y="1539266"/>
                  </a:cubicBezTo>
                  <a:cubicBezTo>
                    <a:pt x="258183" y="1532349"/>
                    <a:pt x="258183" y="1521974"/>
                    <a:pt x="265107" y="1515057"/>
                  </a:cubicBezTo>
                  <a:lnTo>
                    <a:pt x="457972" y="1322411"/>
                  </a:lnTo>
                  <a:lnTo>
                    <a:pt x="449237" y="1314838"/>
                  </a:lnTo>
                  <a:cubicBezTo>
                    <a:pt x="424546" y="1287639"/>
                    <a:pt x="402265" y="1258206"/>
                    <a:pt x="382732" y="1226879"/>
                  </a:cubicBezTo>
                  <a:lnTo>
                    <a:pt x="351487" y="1164827"/>
                  </a:lnTo>
                  <a:lnTo>
                    <a:pt x="316150" y="1180309"/>
                  </a:lnTo>
                  <a:cubicBezTo>
                    <a:pt x="196864" y="1232571"/>
                    <a:pt x="196864" y="1232571"/>
                    <a:pt x="196864" y="1232571"/>
                  </a:cubicBezTo>
                  <a:cubicBezTo>
                    <a:pt x="193407" y="1232571"/>
                    <a:pt x="193407" y="1232571"/>
                    <a:pt x="189949" y="1232571"/>
                  </a:cubicBezTo>
                  <a:cubicBezTo>
                    <a:pt x="183035" y="1232571"/>
                    <a:pt x="176120" y="1229104"/>
                    <a:pt x="172662" y="1222170"/>
                  </a:cubicBezTo>
                  <a:cubicBezTo>
                    <a:pt x="169205" y="1215235"/>
                    <a:pt x="172662" y="1201366"/>
                    <a:pt x="183035" y="1197899"/>
                  </a:cubicBezTo>
                  <a:cubicBezTo>
                    <a:pt x="227549" y="1178396"/>
                    <a:pt x="270673" y="1159503"/>
                    <a:pt x="312449" y="1141200"/>
                  </a:cubicBezTo>
                  <a:lnTo>
                    <a:pt x="334685" y="1131458"/>
                  </a:lnTo>
                  <a:lnTo>
                    <a:pt x="332718" y="1127553"/>
                  </a:lnTo>
                  <a:cubicBezTo>
                    <a:pt x="319021" y="1092775"/>
                    <a:pt x="308410" y="1056440"/>
                    <a:pt x="301223" y="1018887"/>
                  </a:cubicBezTo>
                  <a:lnTo>
                    <a:pt x="291927" y="920418"/>
                  </a:lnTo>
                  <a:lnTo>
                    <a:pt x="238269" y="920418"/>
                  </a:lnTo>
                  <a:cubicBezTo>
                    <a:pt x="17297" y="920418"/>
                    <a:pt x="17297" y="920418"/>
                    <a:pt x="17297" y="920418"/>
                  </a:cubicBezTo>
                  <a:cubicBezTo>
                    <a:pt x="10378" y="920418"/>
                    <a:pt x="0" y="913417"/>
                    <a:pt x="0" y="902914"/>
                  </a:cubicBezTo>
                  <a:cubicBezTo>
                    <a:pt x="0" y="892412"/>
                    <a:pt x="10378" y="885410"/>
                    <a:pt x="17297" y="885410"/>
                  </a:cubicBezTo>
                  <a:cubicBezTo>
                    <a:pt x="72540" y="885410"/>
                    <a:pt x="126056" y="885410"/>
                    <a:pt x="177901" y="885410"/>
                  </a:cubicBezTo>
                  <a:lnTo>
                    <a:pt x="292037" y="885410"/>
                  </a:lnTo>
                  <a:lnTo>
                    <a:pt x="302706" y="779445"/>
                  </a:lnTo>
                  <a:lnTo>
                    <a:pt x="327180" y="696944"/>
                  </a:lnTo>
                  <a:lnTo>
                    <a:pt x="293817" y="683814"/>
                  </a:lnTo>
                  <a:cubicBezTo>
                    <a:pt x="172821" y="636194"/>
                    <a:pt x="172821" y="636194"/>
                    <a:pt x="172821" y="636194"/>
                  </a:cubicBezTo>
                  <a:cubicBezTo>
                    <a:pt x="162451" y="632727"/>
                    <a:pt x="158994" y="622324"/>
                    <a:pt x="162451" y="611922"/>
                  </a:cubicBezTo>
                  <a:cubicBezTo>
                    <a:pt x="165908" y="601520"/>
                    <a:pt x="176278" y="598052"/>
                    <a:pt x="186648" y="601520"/>
                  </a:cubicBezTo>
                  <a:lnTo>
                    <a:pt x="340713" y="662155"/>
                  </a:lnTo>
                  <a:lnTo>
                    <a:pt x="378863" y="585238"/>
                  </a:lnTo>
                  <a:lnTo>
                    <a:pt x="458955" y="484396"/>
                  </a:lnTo>
                  <a:lnTo>
                    <a:pt x="421347" y="446830"/>
                  </a:lnTo>
                  <a:cubicBezTo>
                    <a:pt x="265108" y="290768"/>
                    <a:pt x="265108" y="290768"/>
                    <a:pt x="265108" y="290768"/>
                  </a:cubicBezTo>
                  <a:cubicBezTo>
                    <a:pt x="258183" y="283851"/>
                    <a:pt x="258183" y="273476"/>
                    <a:pt x="265108" y="266559"/>
                  </a:cubicBezTo>
                  <a:cubicBezTo>
                    <a:pt x="272033" y="259642"/>
                    <a:pt x="282420" y="259642"/>
                    <a:pt x="289345" y="266559"/>
                  </a:cubicBezTo>
                  <a:lnTo>
                    <a:pt x="481611" y="458607"/>
                  </a:lnTo>
                  <a:lnTo>
                    <a:pt x="533131" y="414198"/>
                  </a:lnTo>
                  <a:cubicBezTo>
                    <a:pt x="558780" y="394753"/>
                    <a:pt x="586007" y="377285"/>
                    <a:pt x="614585" y="362021"/>
                  </a:cubicBezTo>
                  <a:lnTo>
                    <a:pt x="640839" y="350603"/>
                  </a:lnTo>
                  <a:lnTo>
                    <a:pt x="625898" y="316351"/>
                  </a:lnTo>
                  <a:cubicBezTo>
                    <a:pt x="573794" y="196902"/>
                    <a:pt x="573794" y="196902"/>
                    <a:pt x="573794" y="196902"/>
                  </a:cubicBezTo>
                  <a:cubicBezTo>
                    <a:pt x="570337" y="189978"/>
                    <a:pt x="573794" y="179592"/>
                    <a:pt x="584164" y="172667"/>
                  </a:cubicBezTo>
                  <a:cubicBezTo>
                    <a:pt x="594534" y="169205"/>
                    <a:pt x="604904" y="172667"/>
                    <a:pt x="608361" y="183054"/>
                  </a:cubicBezTo>
                  <a:cubicBezTo>
                    <a:pt x="627805" y="227629"/>
                    <a:pt x="646642" y="270812"/>
                    <a:pt x="664890" y="312645"/>
                  </a:cubicBezTo>
                  <a:lnTo>
                    <a:pt x="674972" y="335758"/>
                  </a:lnTo>
                  <a:lnTo>
                    <a:pt x="704151" y="323068"/>
                  </a:lnTo>
                  <a:cubicBezTo>
                    <a:pt x="735207" y="312439"/>
                    <a:pt x="767389" y="304241"/>
                    <a:pt x="800469" y="298699"/>
                  </a:cubicBezTo>
                  <a:lnTo>
                    <a:pt x="885409" y="291664"/>
                  </a:lnTo>
                  <a:lnTo>
                    <a:pt x="885409" y="241728"/>
                  </a:lnTo>
                  <a:cubicBezTo>
                    <a:pt x="885409" y="20757"/>
                    <a:pt x="885409" y="20757"/>
                    <a:pt x="885409" y="20757"/>
                  </a:cubicBezTo>
                  <a:cubicBezTo>
                    <a:pt x="885409" y="10378"/>
                    <a:pt x="892119" y="0"/>
                    <a:pt x="90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no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500" y="4201200"/>
            <a:ext cx="5526900" cy="77040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889019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8650" y="3596905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300" y="0"/>
            <a:ext cx="7886700" cy="72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82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106873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106873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500" y="1857600"/>
            <a:ext cx="5316300" cy="1976400"/>
          </a:xfrm>
        </p:spPr>
        <p:txBody>
          <a:bodyPr anchor="b" anchorCtr="0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754380"/>
            <a:ext cx="3123900" cy="16020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5438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356380"/>
            <a:ext cx="3123900" cy="3812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01348" y="365125"/>
            <a:ext cx="1414001" cy="5811838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49" y="365125"/>
            <a:ext cx="630677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7765" y="1"/>
            <a:ext cx="7886700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579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8.png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8.png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9.png"/><Relationship Id="rId1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13.png"/><Relationship Id="rId7" Type="http://schemas.openxmlformats.org/officeDocument/2006/relationships/oleObject" Target="../embeddings/oleObject7.bin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Relationship Id="rId3" Type="http://schemas.openxmlformats.org/officeDocument/2006/relationships/oleObject" Target="../embeddings/oleObject5.bin"/><Relationship Id="rId2" Type="http://schemas.openxmlformats.org/officeDocument/2006/relationships/image" Target="../media/image10.png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14.png"/><Relationship Id="rId1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14.png"/><Relationship Id="rId1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4.png"/><Relationship Id="rId1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image" Target="../media/image19.png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505" y="442595"/>
            <a:ext cx="6143625" cy="5553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/>
        </p:nvSpPr>
        <p:spPr>
          <a:xfrm>
            <a:off x="-345440" y="85090"/>
            <a:ext cx="8229600" cy="652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第一节  树的概念----树的定义</a:t>
            </a:r>
            <a:endParaRPr lang="zh-CN" altLang="en-US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628650" y="737598"/>
            <a:ext cx="7886700" cy="5219020"/>
          </a:xfrm>
        </p:spPr>
        <p:txBody>
          <a:bodyPr/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一棵树是由n（n&gt;0）个元素组成的有限集合，其中：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	（1）每个元素称为结点(node)；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	（2）有一个特定的结点，称为根结点或树根（root）；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	（3）除根结点外，其余结点能分成m（m&gt;=0）个互不相交的有限集合T</a:t>
            </a:r>
            <a:r>
              <a:rPr lang="zh-CN" altLang="en-US" sz="20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,T</a:t>
            </a:r>
            <a:r>
              <a:rPr lang="zh-CN" altLang="en-US" sz="20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,T</a:t>
            </a:r>
            <a:r>
              <a:rPr lang="zh-CN" altLang="en-US" sz="20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,……T</a:t>
            </a:r>
            <a:r>
              <a:rPr lang="zh-CN" altLang="en-US" sz="20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m-1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。其中的每个子集又都是一棵树，这些集合称为这棵树的子树。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	如下图是一棵典型的树：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148" name="对象 6147"/>
          <p:cNvGraphicFramePr>
            <a:graphicFrameLocks noChangeAspect="1"/>
          </p:cNvGraphicFramePr>
          <p:nvPr/>
        </p:nvGraphicFramePr>
        <p:xfrm>
          <a:off x="3912870" y="3836670"/>
          <a:ext cx="4411663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743450" imgH="3105150" progId="PBrush">
                  <p:embed/>
                </p:oleObj>
              </mc:Choice>
              <mc:Fallback>
                <p:oleObj name="" r:id="rId1" imgW="4743450" imgH="31051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12870" y="3836670"/>
                        <a:ext cx="4411663" cy="2736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34085" y="725805"/>
            <a:ext cx="725424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4000" b="1"/>
              <a:t>1</a:t>
            </a:r>
            <a:r>
              <a:rPr lang="zh-CN" altLang="zh-CN" sz="4000" b="1"/>
              <a:t>、结点的度</a:t>
            </a:r>
            <a:endParaRPr lang="zh-CN" altLang="zh-CN" sz="4000" b="1"/>
          </a:p>
          <a:p>
            <a:pPr>
              <a:lnSpc>
                <a:spcPct val="150000"/>
              </a:lnSpc>
            </a:pPr>
            <a:r>
              <a:rPr lang="en-US" altLang="zh-CN" sz="4000" b="1"/>
              <a:t>2</a:t>
            </a:r>
            <a:r>
              <a:rPr lang="zh-CN" altLang="en-US" sz="4000" b="1"/>
              <a:t>、树的度</a:t>
            </a:r>
            <a:endParaRPr lang="zh-CN" altLang="en-US" sz="4000" b="1"/>
          </a:p>
          <a:p>
            <a:pPr>
              <a:lnSpc>
                <a:spcPct val="150000"/>
              </a:lnSpc>
            </a:pPr>
            <a:r>
              <a:rPr lang="en-US" altLang="zh-CN" sz="4000" b="1"/>
              <a:t>3</a:t>
            </a:r>
            <a:r>
              <a:rPr lang="zh-CN" altLang="en-US" sz="4000" b="1"/>
              <a:t>、路径长度</a:t>
            </a:r>
            <a:endParaRPr lang="zh-CN" altLang="en-US" sz="4000" b="1"/>
          </a:p>
          <a:p>
            <a:pPr>
              <a:lnSpc>
                <a:spcPct val="150000"/>
              </a:lnSpc>
            </a:pPr>
            <a:r>
              <a:rPr lang="en-US" altLang="zh-CN" sz="4000" b="1"/>
              <a:t>4</a:t>
            </a:r>
            <a:r>
              <a:rPr lang="zh-CN" altLang="en-US" sz="4000" b="1"/>
              <a:t>、</a:t>
            </a:r>
            <a:r>
              <a:rPr lang="zh-CN" altLang="en-US" sz="4000" b="1">
                <a:sym typeface="+mn-ea"/>
              </a:rPr>
              <a:t>树的深度</a:t>
            </a:r>
            <a:endParaRPr lang="zh-CN" altLang="en-US" sz="4000" b="1"/>
          </a:p>
          <a:p>
            <a:pPr>
              <a:lnSpc>
                <a:spcPct val="150000"/>
              </a:lnSpc>
            </a:pPr>
            <a:r>
              <a:rPr lang="en-US" altLang="zh-CN" sz="4000" b="1"/>
              <a:t>5</a:t>
            </a:r>
            <a:r>
              <a:rPr lang="zh-CN" altLang="en-US" sz="4000" b="1"/>
              <a:t>、</a:t>
            </a:r>
            <a:r>
              <a:rPr lang="zh-CN" altLang="en-US" sz="4000" b="1">
                <a:sym typeface="+mn-ea"/>
              </a:rPr>
              <a:t>父节点、子节点、兄弟节点</a:t>
            </a:r>
            <a:endParaRPr lang="zh-CN" altLang="en-US" sz="4000" b="1"/>
          </a:p>
          <a:p>
            <a:pPr>
              <a:lnSpc>
                <a:spcPct val="150000"/>
              </a:lnSpc>
            </a:pPr>
            <a:r>
              <a:rPr lang="en-US" altLang="zh-CN" sz="4000" b="1"/>
              <a:t>6</a:t>
            </a:r>
            <a:r>
              <a:rPr lang="zh-CN" altLang="en-US" sz="4000" b="1"/>
              <a:t>、森林</a:t>
            </a:r>
            <a:endParaRPr lang="zh-CN" altLang="en-US" sz="4000" b="1"/>
          </a:p>
        </p:txBody>
      </p:sp>
      <p:graphicFrame>
        <p:nvGraphicFramePr>
          <p:cNvPr id="6148" name="对象 6147"/>
          <p:cNvGraphicFramePr>
            <a:graphicFrameLocks noChangeAspect="1"/>
          </p:cNvGraphicFramePr>
          <p:nvPr/>
        </p:nvGraphicFramePr>
        <p:xfrm>
          <a:off x="4256405" y="1233805"/>
          <a:ext cx="4609465" cy="304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743450" imgH="3105150" progId="PBrush">
                  <p:embed/>
                </p:oleObj>
              </mc:Choice>
              <mc:Fallback>
                <p:oleObj name="" r:id="rId1" imgW="4743450" imgH="31051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56405" y="1233805"/>
                        <a:ext cx="4609465" cy="30403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/>
        </p:nvSpPr>
        <p:spPr>
          <a:xfrm>
            <a:off x="481965" y="22225"/>
            <a:ext cx="2286000" cy="652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FFFF00"/>
                </a:solidFill>
              </a:rPr>
              <a:t>树的遍历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9260" y="1057275"/>
            <a:ext cx="82854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A、先序（根）遍历</a:t>
            </a:r>
            <a:r>
              <a:rPr lang="zh-CN" altLang="en-US" sz="2000" b="1" dirty="0">
                <a:solidFill>
                  <a:srgbClr val="333333"/>
                </a:solidFill>
                <a:latin typeface="宋体" panose="02010600030101010101" pitchFamily="2" charset="-122"/>
                <a:sym typeface="+mn-ea"/>
              </a:rPr>
              <a:t>：先访问根结点，再从左到右按照先序思想遍历各棵子树。如上图先序遍历的结果为：125634789；</a:t>
            </a:r>
            <a:endParaRPr lang="zh-CN" altLang="en-US" sz="2000" b="1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B、后序（根）遍历</a:t>
            </a:r>
            <a:r>
              <a:rPr lang="zh-CN" altLang="en-US" sz="2000" b="1" dirty="0">
                <a:solidFill>
                  <a:srgbClr val="333333"/>
                </a:solidFill>
                <a:latin typeface="宋体" panose="02010600030101010101" pitchFamily="2" charset="-122"/>
                <a:sym typeface="+mn-ea"/>
              </a:rPr>
              <a:t>：先从左到右遍历各棵子树，再访问根结点。如上图后序遍历的结果为：562389741；</a:t>
            </a:r>
            <a:endParaRPr lang="zh-CN" altLang="en-US" sz="2000" b="1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C、层次遍历</a:t>
            </a:r>
            <a:r>
              <a:rPr lang="zh-CN" altLang="en-US" sz="2000" b="1" dirty="0">
                <a:solidFill>
                  <a:srgbClr val="333333"/>
                </a:solidFill>
                <a:latin typeface="宋体" panose="02010600030101010101" pitchFamily="2" charset="-122"/>
                <a:sym typeface="+mn-ea"/>
              </a:rPr>
              <a:t>：按层次从小到大逐个访问，同一层次按照从左到右的次序。如上图层次遍历的结果为：123456789；</a:t>
            </a:r>
            <a:endParaRPr lang="zh-CN" altLang="en-US" sz="2000" b="1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D、叶结点遍历：</a:t>
            </a:r>
            <a:r>
              <a:rPr lang="zh-CN" altLang="en-US" sz="2000" b="1" dirty="0">
                <a:solidFill>
                  <a:srgbClr val="333333"/>
                </a:solidFill>
                <a:latin typeface="宋体" panose="02010600030101010101" pitchFamily="2" charset="-122"/>
                <a:sym typeface="+mn-ea"/>
              </a:rPr>
              <a:t>有时把所有的数据信息都存放在叶结点中，而其余结点都是用来表示数据之间的某种分支或层次关系，这种情况就用这种方法。如上图按照这个思想访问的结果为：56389；</a:t>
            </a:r>
            <a:endParaRPr lang="zh-CN" altLang="en-US" sz="2000" b="1" dirty="0">
              <a:solidFill>
                <a:srgbClr val="333333"/>
              </a:solidFill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18895" y="101600"/>
            <a:ext cx="50863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  <a:sym typeface="+mn-ea"/>
              </a:rPr>
              <a:t>二叉树----二叉树基本概念</a:t>
            </a:r>
            <a:endParaRPr lang="zh-CN" altLang="en-US" sz="3200" b="1" dirty="0">
              <a:solidFill>
                <a:srgbClr val="FFFF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400" y="892175"/>
            <a:ext cx="898334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二叉树（binary tree,简写成BT）</a:t>
            </a: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是一种特殊的树型结构，它的度数为2的树。即二叉树的每个结点最多有两个子结点。每个结点的子结点分别称为左孩子、右孩子，它的两棵子树分别称为左子树、右子树</a:t>
            </a:r>
            <a:r>
              <a:rPr lang="zh-CN" altLang="en-US" dirty="0">
                <a:latin typeface="宋体" panose="02010600030101010101" pitchFamily="2" charset="-122"/>
                <a:sym typeface="+mn-ea"/>
              </a:rPr>
              <a:t>。</a:t>
            </a:r>
            <a:endParaRPr lang="zh-CN" altLang="en-US"/>
          </a:p>
        </p:txBody>
      </p:sp>
      <p:graphicFrame>
        <p:nvGraphicFramePr>
          <p:cNvPr id="25604" name="对象 25603"/>
          <p:cNvGraphicFramePr>
            <a:graphicFrameLocks noChangeAspect="1"/>
          </p:cNvGraphicFramePr>
          <p:nvPr/>
        </p:nvGraphicFramePr>
        <p:xfrm>
          <a:off x="913765" y="2543810"/>
          <a:ext cx="7461250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6334125" imgH="2105025" progId="PBrush">
                  <p:embed/>
                </p:oleObj>
              </mc:Choice>
              <mc:Fallback>
                <p:oleObj name="" r:id="rId1" imgW="6334125" imgH="2105025" progId="PBrush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3765" y="2543810"/>
                        <a:ext cx="7461250" cy="2341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2400" y="5078730"/>
            <a:ext cx="886460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前面引入的树的术语也基本适用于二叉树，但二叉树与树也有很多不同，</a:t>
            </a:r>
            <a:endParaRPr lang="zh-CN" altLang="en-US" sz="2000" b="1" dirty="0"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如：首先二叉树的每个结点至多只能有两个结点，二叉树可以为空，二叉树</a:t>
            </a:r>
            <a:endParaRPr lang="zh-CN" altLang="en-US" sz="2000" b="1" dirty="0"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一定是有序的，通过它的左、右子树关系体现出来。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7855" y="977265"/>
            <a:ext cx="7980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【性质1】</a:t>
            </a: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在二叉树的第i层上最多有</a:t>
            </a:r>
            <a:r>
              <a:rPr lang="zh-CN" altLang="en-US" sz="2000" b="1" u="sng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          </a:t>
            </a: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个结点（i&gt;=1）。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3670" y="691515"/>
            <a:ext cx="1443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4000" b="1" baseline="300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i-1</a:t>
            </a:r>
            <a:endParaRPr lang="zh-CN" altLang="en-US" sz="4000" b="1" baseline="30000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855" y="1700530"/>
            <a:ext cx="76873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【性质2】</a:t>
            </a: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深度为k的二叉树至多有</a:t>
            </a:r>
            <a:r>
              <a:rPr lang="zh-CN" altLang="en-US" sz="2000" b="1" u="sng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       </a:t>
            </a:r>
            <a:r>
              <a:rPr lang="zh-CN" altLang="en-US" sz="2000" b="1" dirty="0">
                <a:latin typeface="宋体" panose="02010600030101010101" pitchFamily="2" charset="-122"/>
                <a:sym typeface="+mn-ea"/>
              </a:rPr>
              <a:t>个结点（k&gt;=1）。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4230" y="1447165"/>
            <a:ext cx="1443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en-US" altLang="zh-CN" sz="4000" b="1" baseline="300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k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-1</a:t>
            </a:r>
            <a:endParaRPr lang="en-US" altLang="zh-CN" sz="4000" b="1" baseline="30000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7720" y="2237740"/>
            <a:ext cx="745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一棵深度为k且有2</a:t>
            </a:r>
            <a:r>
              <a:rPr lang="zh-CN" altLang="en-US" sz="2000" b="1" baseline="3000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k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–1个结点的二叉树称为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满二叉树。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490" y="2814955"/>
            <a:ext cx="7980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</a:rPr>
              <a:t>若设二叉树的深度为h，除第 h 层外，其它各层 (1～h-1) 的结点数都达到最大个数，第 h 层所有的结点都连续集中在最左边，这就是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完全二叉树。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8674" name="组合 28673"/>
          <p:cNvGrpSpPr>
            <a:grpSpLocks noChangeAspect="1"/>
          </p:cNvGrpSpPr>
          <p:nvPr/>
        </p:nvGrpSpPr>
        <p:grpSpPr>
          <a:xfrm>
            <a:off x="2745105" y="3510280"/>
            <a:ext cx="4791075" cy="3241040"/>
            <a:chOff x="0" y="0"/>
            <a:chExt cx="11002" cy="7441"/>
          </a:xfrm>
        </p:grpSpPr>
        <p:graphicFrame>
          <p:nvGraphicFramePr>
            <p:cNvPr id="28675" name="对象 28674"/>
            <p:cNvGraphicFramePr>
              <a:graphicFrameLocks noChangeAspect="1"/>
            </p:cNvGraphicFramePr>
            <p:nvPr/>
          </p:nvGraphicFramePr>
          <p:xfrm>
            <a:off x="0" y="9"/>
            <a:ext cx="5502" cy="3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1" imgW="4105275" imgH="2419350" progId="PBrush">
                    <p:embed/>
                  </p:oleObj>
                </mc:Choice>
                <mc:Fallback>
                  <p:oleObj name="" r:id="rId1" imgW="4105275" imgH="2419350" progId="PBrush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0" y="9"/>
                          <a:ext cx="5502" cy="32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6" name="对象 28675"/>
            <p:cNvGraphicFramePr>
              <a:graphicFrameLocks noChangeAspect="1"/>
            </p:cNvGraphicFramePr>
            <p:nvPr/>
          </p:nvGraphicFramePr>
          <p:xfrm>
            <a:off x="5512" y="0"/>
            <a:ext cx="5491" cy="3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3" imgW="3733800" imgH="2457450" progId="PBrush">
                    <p:embed/>
                  </p:oleObj>
                </mc:Choice>
                <mc:Fallback>
                  <p:oleObj name="" r:id="rId3" imgW="3733800" imgH="2457450" progId="PBrush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12" y="0"/>
                          <a:ext cx="5491" cy="32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7" name="对象 28676"/>
            <p:cNvGraphicFramePr>
              <a:graphicFrameLocks noChangeAspect="1"/>
            </p:cNvGraphicFramePr>
            <p:nvPr/>
          </p:nvGraphicFramePr>
          <p:xfrm>
            <a:off x="2" y="3277"/>
            <a:ext cx="5500" cy="4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5" imgW="2790825" imgH="2428875" progId="PBrush">
                    <p:embed/>
                  </p:oleObj>
                </mc:Choice>
                <mc:Fallback>
                  <p:oleObj name="" r:id="rId5" imgW="2790825" imgH="2428875" progId="PBrush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" y="3277"/>
                          <a:ext cx="5500" cy="41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对象 28677"/>
            <p:cNvGraphicFramePr>
              <a:graphicFrameLocks noChangeAspect="1"/>
            </p:cNvGraphicFramePr>
            <p:nvPr/>
          </p:nvGraphicFramePr>
          <p:xfrm>
            <a:off x="5480" y="3272"/>
            <a:ext cx="5523" cy="4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" r:id="rId7" imgW="3352800" imgH="1943100" progId="PBrush">
                    <p:embed/>
                  </p:oleObj>
                </mc:Choice>
                <mc:Fallback>
                  <p:oleObj name="" r:id="rId7" imgW="3352800" imgH="1943100" progId="PBrush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80" y="3272"/>
                          <a:ext cx="5523" cy="41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【性质3】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对任意一棵二叉树，如果其叶结点数为n0，度为2的结点数为n2，则一定满足：n0=n2+1。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17855" y="1983468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【性质4】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具有n个结点的完全二叉树的深度为floor(log2</a:t>
            </a:r>
            <a:r>
              <a:rPr lang="zh-CN" altLang="en-US" sz="2000" b="1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)+1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	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/>
          </p:cNvSpPr>
          <p:nvPr/>
        </p:nvSpPr>
        <p:spPr>
          <a:xfrm>
            <a:off x="1127760" y="21590"/>
            <a:ext cx="2592070" cy="652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FFFF00"/>
                </a:solidFill>
              </a:rPr>
              <a:t>遍历二叉树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40" y="674370"/>
            <a:ext cx="878395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所谓二叉树的遍历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是指按一定的规律和次序访问树中的各个结点，而且每个结点仅被访问一次。遍历一般按照从左到右的顺序，共有3种遍历方法，先（根）序遍历，中（根）序遍历，后（根）序遍历。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340" y="2982595"/>
            <a:ext cx="58026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㈠先序遍历的操作定义如下：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	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若二叉树为空，则空操作，否则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	①访问根结点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	②先序遍历左子树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	③先序遍历右子树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graphicFrame>
        <p:nvGraphicFramePr>
          <p:cNvPr id="40964" name="对象 40963"/>
          <p:cNvGraphicFramePr>
            <a:graphicFrameLocks noChangeAspect="1"/>
          </p:cNvGraphicFramePr>
          <p:nvPr/>
        </p:nvGraphicFramePr>
        <p:xfrm>
          <a:off x="5638800" y="3334385"/>
          <a:ext cx="28638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590800" imgH="2095500" progId="PBrush">
                  <p:embed/>
                </p:oleObj>
              </mc:Choice>
              <mc:Fallback>
                <p:oleObj name="" r:id="rId1" imgW="2590800" imgH="2095500" progId="PBrush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34385"/>
                        <a:ext cx="2863850" cy="231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文本框 40964"/>
          <p:cNvSpPr txBox="1"/>
          <p:nvPr/>
        </p:nvSpPr>
        <p:spPr>
          <a:xfrm>
            <a:off x="5251450" y="2505075"/>
            <a:ext cx="3797300" cy="36830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先序遍历此图结果为：124753689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0985" y="2357755"/>
            <a:ext cx="522478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㈡中序遍历的操作定义如下：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	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若二叉树为空，则空操作，否则                           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	①中序遍历左子树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　	②访问根结点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	③中序遍历右子树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graphicFrame>
        <p:nvGraphicFramePr>
          <p:cNvPr id="41987" name="对象 41986"/>
          <p:cNvGraphicFramePr>
            <a:graphicFrameLocks noChangeAspect="1"/>
          </p:cNvGraphicFramePr>
          <p:nvPr/>
        </p:nvGraphicFramePr>
        <p:xfrm>
          <a:off x="5639118" y="2742248"/>
          <a:ext cx="2865437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2590800" imgH="2095500" progId="PBrush">
                  <p:embed/>
                </p:oleObj>
              </mc:Choice>
              <mc:Fallback>
                <p:oleObj name="" r:id="rId1" imgW="2590800" imgH="2095500" progId="PBrush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9118" y="2742248"/>
                        <a:ext cx="2865437" cy="231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文本框 41987"/>
          <p:cNvSpPr txBox="1"/>
          <p:nvPr/>
        </p:nvSpPr>
        <p:spPr>
          <a:xfrm>
            <a:off x="4792345" y="1614488"/>
            <a:ext cx="3624580" cy="36830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p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</a:rPr>
              <a:t>中序遍历此图结果为：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</a:rPr>
              <a:t>742513869</a:t>
            </a:r>
            <a:endParaRPr lang="en-US" altLang="zh-CN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2085" y="2188210"/>
            <a:ext cx="545592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㈢后序遍历的操作定义如下：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	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若二叉树为空，则空操作，否则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	①后序遍历左子树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	②后序遍历右子树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	③访问根结点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graphicFrame>
        <p:nvGraphicFramePr>
          <p:cNvPr id="43011" name="对象 43010"/>
          <p:cNvGraphicFramePr>
            <a:graphicFrameLocks noChangeAspect="1"/>
          </p:cNvGraphicFramePr>
          <p:nvPr/>
        </p:nvGraphicFramePr>
        <p:xfrm>
          <a:off x="5518468" y="2269808"/>
          <a:ext cx="2865437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590800" imgH="2095500" progId="PBrush">
                  <p:embed/>
                </p:oleObj>
              </mc:Choice>
              <mc:Fallback>
                <p:oleObj name="" r:id="rId1" imgW="2590800" imgH="2095500" progId="PBrush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18468" y="2269808"/>
                        <a:ext cx="2865437" cy="231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文本框 43011"/>
          <p:cNvSpPr txBox="1"/>
          <p:nvPr/>
        </p:nvSpPr>
        <p:spPr>
          <a:xfrm>
            <a:off x="5139055" y="1690053"/>
            <a:ext cx="3624580" cy="368300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anchor="t">
            <a:spAutoFit/>
          </a:bodyPr>
          <a:p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后序遍历此图结果为：745289631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xfrm>
            <a:off x="54610" y="725805"/>
            <a:ext cx="10306685" cy="5555615"/>
          </a:xfrm>
        </p:spPr>
        <p:txBody>
          <a:bodyPr>
            <a:noAutofit/>
          </a:bodyPr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1、一棵完全二叉树的结点总数为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，其叶结点数为         。</a:t>
            </a:r>
            <a:endParaRPr lang="zh-CN" altLang="en-US" sz="1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A.7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    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B.8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      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C.9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    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D.10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2、 二叉树第10层的结点数的最大数目为      。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　A.10            B.100              C.512           D.1024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3、一棵深度为K的满二叉树有（    ）个结点。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　A.2</a:t>
            </a:r>
            <a:r>
              <a:rPr lang="zh-CN" altLang="en-US" sz="2000" b="1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-1          B.2</a:t>
            </a:r>
            <a:r>
              <a:rPr lang="zh-CN" altLang="en-US" sz="2000" b="1" baseline="30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C.2*K           D.2*K-1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4、对任何一棵二叉树T，设n0、n1、n2分别是度数为0、1、2的顶点数，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则下列判断中正确的是         。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 A.n0=n2+1	    B.n1=n0+1	         C. n2=n0+1       D.n2=n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+1</a:t>
            </a:r>
            <a:endParaRPr lang="zh-CN" altLang="en-US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34565" y="351790"/>
            <a:ext cx="4817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头文件：</a:t>
            </a:r>
            <a:r>
              <a:rPr lang="en-US" altLang="zh-CN" sz="2400" b="1">
                <a:solidFill>
                  <a:srgbClr val="FF0000"/>
                </a:solidFill>
              </a:rPr>
              <a:t>#include&lt;queue&gt;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34565" y="969010"/>
            <a:ext cx="4572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声明：queue&lt;数据类型&gt; 队列名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/>
              <a:t>例：</a:t>
            </a:r>
            <a:endParaRPr lang="zh-CN" altLang="en-US"/>
          </a:p>
          <a:p>
            <a:r>
              <a:rPr lang="zh-CN" altLang="en-US" b="1"/>
              <a:t>queue&lt;int&gt; q1;</a:t>
            </a:r>
            <a:endParaRPr lang="zh-CN" altLang="en-US" b="1"/>
          </a:p>
          <a:p>
            <a:r>
              <a:rPr lang="zh-CN" altLang="en-US" b="1"/>
              <a:t>queue&lt;char&gt; q2;</a:t>
            </a:r>
            <a:endParaRPr lang="zh-CN" altLang="en-US" b="1"/>
          </a:p>
          <a:p>
            <a:r>
              <a:rPr lang="zh-CN" altLang="en-US" b="1"/>
              <a:t>queue&lt;node&gt; q3; //node 为结构体名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2234565" y="302514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FF0000"/>
                </a:solidFill>
                <a:sym typeface="+mn-ea"/>
              </a:rPr>
              <a:t>基本操作：</a:t>
            </a:r>
            <a:endParaRPr 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4565" y="3696335"/>
            <a:ext cx="63500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先定义一个整型队列 q</a:t>
            </a:r>
            <a:endParaRPr lang="zh-CN" altLang="en-US" b="1"/>
          </a:p>
          <a:p>
            <a:r>
              <a:rPr lang="zh-CN" altLang="en-US" b="1"/>
              <a:t>queue&lt;int&gt; q;</a:t>
            </a:r>
            <a:endParaRPr lang="zh-CN" altLang="en-US" b="1"/>
          </a:p>
          <a:p>
            <a:r>
              <a:rPr lang="zh-CN" altLang="en-US" b="1"/>
              <a:t>q.size();//返回q里元素个数</a:t>
            </a:r>
            <a:endParaRPr lang="zh-CN" altLang="en-US" b="1"/>
          </a:p>
          <a:p>
            <a:r>
              <a:rPr lang="zh-CN" altLang="en-US" b="1"/>
              <a:t>q.empty();//查看q是否为空，空返回true，否则返回false</a:t>
            </a:r>
            <a:endParaRPr lang="zh-CN" altLang="en-US" b="1"/>
          </a:p>
          <a:p>
            <a:r>
              <a:rPr lang="zh-CN" altLang="en-US" b="1"/>
              <a:t>q.push(w);//在q的队尾插入w</a:t>
            </a:r>
            <a:endParaRPr lang="zh-CN" altLang="en-US" b="1"/>
          </a:p>
          <a:p>
            <a:r>
              <a:rPr lang="zh-CN" altLang="en-US" b="1"/>
              <a:t>q.pop();//删掉q的第一个元素</a:t>
            </a:r>
            <a:endParaRPr lang="zh-CN" altLang="en-US" b="1"/>
          </a:p>
          <a:p>
            <a:r>
              <a:rPr lang="zh-CN" altLang="en-US" b="1"/>
              <a:t>q.front();//返回q的第一个元素</a:t>
            </a:r>
            <a:endParaRPr lang="zh-CN" altLang="en-US" b="1"/>
          </a:p>
          <a:p>
            <a:r>
              <a:rPr lang="zh-CN" altLang="en-US" b="1"/>
              <a:t>q.back();//返回q的末尾元素</a:t>
            </a:r>
            <a:endParaRPr lang="zh-CN" altLang="en-US" b="1"/>
          </a:p>
          <a:p>
            <a:endParaRPr lang="zh-CN" altLang="en-US" b="1"/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3490" name="文本占位符 63489"/>
          <p:cNvSpPr>
            <a:spLocks noGrp="1"/>
          </p:cNvSpPr>
          <p:nvPr>
            <p:ph type="body" idx="1"/>
          </p:nvPr>
        </p:nvSpPr>
        <p:spPr>
          <a:xfrm>
            <a:off x="-13335" y="-217170"/>
            <a:ext cx="9022715" cy="6348730"/>
          </a:xfrm>
        </p:spPr>
        <p:txBody>
          <a:bodyPr>
            <a:noAutofit/>
          </a:bodyPr>
          <a:p>
            <a:pPr algn="just">
              <a:lnSpc>
                <a:spcPct val="150000"/>
              </a:lnSpc>
              <a:buClrTx/>
              <a:buSzTx/>
              <a:buNone/>
            </a:pP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一颗二叉树的中序遍历序列为DGBAECHF，后序遍历序列为GDBEHFCA，则前序遍历序列是     。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A. ABCDFGHE   B. ABDGCEFH   C. ACBGDHEF   D. ACEFHBGD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已知一棵二叉树的前序序列为ABDEGCFH，中序序列为DBGEACHF，则该二叉树的层次序列为   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A.GEDHFBCA   B.DGEBHFCA  C.ABCDEFGH	     D.ACBFEDHG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已知一棵二叉树的前序遍历结果为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ABDECFHJIG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，中序遍历的结果为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DBEAJHFICG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，则这棵二叉树的深度为        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　　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A.3             B.4             C.5          D.6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ClrTx/>
              <a:buSzTx/>
              <a:buNone/>
            </a:pPr>
            <a:endParaRPr lang="en-US" altLang="zh-CN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8105" y="725805"/>
            <a:ext cx="6883400" cy="59378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1940" y="814070"/>
            <a:ext cx="1066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P1305</a:t>
            </a:r>
            <a:endParaRPr lang="en-US" altLang="zh-CN" sz="2400" b="1"/>
          </a:p>
        </p:txBody>
      </p:sp>
    </p:spTree>
    <p:custDataLst>
      <p:tags r:id="rId2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5095" y="998855"/>
            <a:ext cx="2576195" cy="1485265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2"/>
          <a:srcRect t="3614"/>
          <a:stretch>
            <a:fillRect/>
          </a:stretch>
        </p:blipFill>
        <p:spPr>
          <a:xfrm>
            <a:off x="2301240" y="2757170"/>
            <a:ext cx="3974465" cy="1828800"/>
          </a:xfrm>
          <a:prstGeom prst="rect">
            <a:avLst/>
          </a:prstGeom>
        </p:spPr>
      </p:pic>
      <p:pic>
        <p:nvPicPr>
          <p:cNvPr id="6" name="图片 5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35" y="4790440"/>
            <a:ext cx="5467350" cy="17564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1015093"/>
            <a:ext cx="7886700" cy="5219020"/>
          </a:xfrm>
        </p:spPr>
        <p:txBody>
          <a:bodyPr/>
          <a:p>
            <a:r>
              <a:rPr lang="en-US" altLang="zh-CN" sz="6000" b="1">
                <a:sym typeface="+mn-ea"/>
              </a:rPr>
              <a:t>P1449  </a:t>
            </a:r>
            <a:endParaRPr lang="en-US" altLang="zh-CN" sz="6000" b="1">
              <a:sym typeface="+mn-ea"/>
            </a:endParaRPr>
          </a:p>
          <a:p>
            <a:r>
              <a:rPr lang="en-US" altLang="zh-CN" sz="6000" b="1"/>
              <a:t>P1305 </a:t>
            </a:r>
            <a:r>
              <a:rPr lang="en-US" altLang="zh-CN" sz="6000" b="1">
                <a:sym typeface="+mn-ea"/>
              </a:rPr>
              <a:t>1827</a:t>
            </a:r>
            <a:endParaRPr lang="en-US" altLang="zh-CN" sz="6000" b="1"/>
          </a:p>
          <a:p>
            <a:r>
              <a:rPr lang="en-US" altLang="zh-CN" sz="6000" b="1"/>
              <a:t>P1364  4913</a:t>
            </a:r>
            <a:endParaRPr lang="en-US" altLang="zh-CN" sz="6000" b="1"/>
          </a:p>
          <a:p>
            <a:endParaRPr lang="en-US" altLang="zh-CN" sz="6000" b="1"/>
          </a:p>
          <a:p>
            <a:endParaRPr lang="en-US" altLang="zh-CN" sz="6000" b="1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3554" name="Rectangle 2"/>
          <p:cNvSpPr/>
          <p:nvPr>
            <p:custDataLst>
              <p:tags r:id="rId1"/>
            </p:custDataLst>
          </p:nvPr>
        </p:nvSpPr>
        <p:spPr>
          <a:xfrm>
            <a:off x="680720" y="568643"/>
            <a:ext cx="8229600" cy="9318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堆的定义</a:t>
            </a:r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165" y="1286510"/>
            <a:ext cx="78867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堆结构是一种数组对象，它可以被视为一棵完全二叉树。树中每个结点与数组中存放该结点中值的那个元素相对应，如下图：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1145" y="5569585"/>
            <a:ext cx="59201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第i个结点的父结点：（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i-1)/2</a:t>
            </a:r>
            <a:endParaRPr lang="zh-CN" altLang="en-US" sz="18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左孩子结点：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2*i+1</a:t>
            </a:r>
            <a:endParaRPr lang="zh-CN" altLang="en-US" sz="18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右孩子结点：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2*i+2</a:t>
            </a:r>
            <a:endParaRPr lang="en-US" altLang="zh-CN" sz="18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" y="2208530"/>
            <a:ext cx="7834630" cy="2828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11"/>
          <p:cNvPicPr>
            <a:picLocks noChangeAspect="1"/>
          </p:cNvPicPr>
          <p:nvPr>
            <p:ph idx="1"/>
          </p:nvPr>
        </p:nvPicPr>
        <p:blipFill>
          <a:blip r:embed="rId1"/>
          <a:srcRect b="7131"/>
          <a:stretch>
            <a:fillRect/>
          </a:stretch>
        </p:blipFill>
        <p:spPr>
          <a:xfrm>
            <a:off x="1062990" y="990600"/>
            <a:ext cx="7309485" cy="5041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维护</a:t>
            </a:r>
            <a:r>
              <a:rPr lang="zh-CN" altLang="en-US"/>
              <a:t>堆的性质：</a:t>
            </a:r>
            <a:endParaRPr lang="zh-CN" altLang="en-US"/>
          </a:p>
        </p:txBody>
      </p:sp>
      <p:pic>
        <p:nvPicPr>
          <p:cNvPr id="4" name="图片 3" descr="22"/>
          <p:cNvPicPr>
            <a:picLocks noChangeAspect="1"/>
          </p:cNvPicPr>
          <p:nvPr/>
        </p:nvPicPr>
        <p:blipFill>
          <a:blip r:embed="rId1"/>
          <a:srcRect t="2632" b="3704"/>
          <a:stretch>
            <a:fillRect/>
          </a:stretch>
        </p:blipFill>
        <p:spPr>
          <a:xfrm>
            <a:off x="1667510" y="1597660"/>
            <a:ext cx="6457950" cy="4700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2745" y="1209675"/>
            <a:ext cx="6769735" cy="51015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建堆</a:t>
            </a:r>
            <a:endParaRPr lang="zh-CN" altLang="en-US"/>
          </a:p>
        </p:txBody>
      </p:sp>
      <p:pic>
        <p:nvPicPr>
          <p:cNvPr id="4" name="图片 3" descr="444"/>
          <p:cNvPicPr>
            <a:picLocks noChangeAspect="1"/>
          </p:cNvPicPr>
          <p:nvPr/>
        </p:nvPicPr>
        <p:blipFill>
          <a:blip r:embed="rId1"/>
          <a:srcRect t="4118" b="8971"/>
          <a:stretch>
            <a:fillRect/>
          </a:stretch>
        </p:blipFill>
        <p:spPr>
          <a:xfrm>
            <a:off x="2047240" y="1691640"/>
            <a:ext cx="3820795" cy="11258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堆排序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  <p:pic>
        <p:nvPicPr>
          <p:cNvPr id="5" name="图片 4" descr="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7235" y="1899920"/>
            <a:ext cx="5300345" cy="3058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52780" y="635635"/>
            <a:ext cx="726186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栈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也是一种操作（或者说运算）受到限制的特殊线性表。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其插入和删除操作都限制在表的一端进行，这一端被称为“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栈顶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（top）”，相对的另一端称为“栈底（bottom）”。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C:\Users\Administrator\Desktop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46530" y="2384425"/>
            <a:ext cx="5331460" cy="3902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6"/>
          <p:cNvPicPr>
            <a:picLocks noChangeAspect="1"/>
          </p:cNvPicPr>
          <p:nvPr>
            <p:ph idx="1"/>
          </p:nvPr>
        </p:nvPicPr>
        <p:blipFill>
          <a:blip r:embed="rId1"/>
          <a:srcRect t="3162"/>
          <a:stretch>
            <a:fillRect/>
          </a:stretch>
        </p:blipFill>
        <p:spPr>
          <a:xfrm>
            <a:off x="2013585" y="1520190"/>
            <a:ext cx="5094605" cy="3947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1"/>
          <p:cNvSpPr txBox="1"/>
          <p:nvPr/>
        </p:nvSpPr>
        <p:spPr>
          <a:xfrm>
            <a:off x="250825" y="1196975"/>
            <a:ext cx="8642350" cy="1630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 2" pitchFamily="18" charset="2"/>
            </a:pP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一、定义</a:t>
            </a:r>
            <a:endParaRPr lang="zh-CN" altLang="en-US" sz="2800" b="1" dirty="0">
              <a:solidFill>
                <a:srgbClr val="4472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buFont typeface="Wingdings 2" pitchFamily="18" charset="2"/>
            </a:pP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LCA（least common ancestors）最近</a:t>
            </a:r>
            <a:r>
              <a:rPr lang="zh-CN" altLang="en-US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指的是最近公共祖先。</a:t>
            </a:r>
            <a:endParaRPr lang="zh-CN" altLang="en-US" sz="2400" b="1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buFont typeface="Wingdings 2" pitchFamily="18" charset="2"/>
            </a:pPr>
            <a:r>
              <a:rPr lang="zh-CN" altLang="en-US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举个例子：</a:t>
            </a:r>
            <a:r>
              <a:rPr lang="en-US" altLang="zh-CN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LCA(4,5)=2,LCA(5,6)=1,LCA(2,3)=1</a:t>
            </a:r>
            <a:r>
              <a:rPr lang="zh-CN" altLang="en-US" sz="2400" b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endParaRPr lang="zh-CN" altLang="en-US" sz="2400" b="1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1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3254375"/>
            <a:ext cx="4270375" cy="310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23290" y="134620"/>
            <a:ext cx="6581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树上最近公共祖先（LCA）之倍增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优化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1"/>
          <p:cNvSpPr txBox="1"/>
          <p:nvPr/>
        </p:nvSpPr>
        <p:spPr>
          <a:xfrm>
            <a:off x="250825" y="1196975"/>
            <a:ext cx="8642350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 2" pitchFamily="18" charset="2"/>
            </a:pP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二、如何求</a:t>
            </a:r>
            <a:r>
              <a:rPr lang="en-US" altLang="zh-CN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LCA</a:t>
            </a: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？</a:t>
            </a:r>
            <a:endParaRPr lang="zh-CN" altLang="en-US" sz="2800" b="1" dirty="0">
              <a:solidFill>
                <a:srgbClr val="4472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我们考虑暴力要怎么实现找两点的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LCA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举个例子：如下图，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LCA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19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2781300"/>
            <a:ext cx="4751388" cy="318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1"/>
          <p:cNvSpPr txBox="1"/>
          <p:nvPr/>
        </p:nvSpPr>
        <p:spPr>
          <a:xfrm>
            <a:off x="250825" y="1196975"/>
            <a:ext cx="8642350" cy="2244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 2" pitchFamily="18" charset="2"/>
            </a:pP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三、如何优化这个方法？</a:t>
            </a:r>
            <a:endParaRPr lang="zh-CN" altLang="en-US" sz="2800" b="1" dirty="0">
              <a:solidFill>
                <a:srgbClr val="4472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我们考虑一下这个方法慢在哪里？当然是对于每个点，一次往上跳一步，导致了效率慢。那么如何优化呢？只要一次向上跳多步，效率自然就高了，我们引入了倍增。</a:t>
            </a:r>
            <a:endParaRPr lang="zh-CN" altLang="en-US" sz="28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1"/>
          <p:cNvSpPr txBox="1"/>
          <p:nvPr/>
        </p:nvSpPr>
        <p:spPr>
          <a:xfrm>
            <a:off x="250825" y="1196975"/>
            <a:ext cx="8642350" cy="4400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 2" pitchFamily="18" charset="2"/>
            </a:pP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树上倍增法</a:t>
            </a:r>
            <a:endParaRPr lang="zh-CN" altLang="en-US" sz="2800" b="1" dirty="0">
              <a:solidFill>
                <a:srgbClr val="4472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设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f[x,k]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表示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2^k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辈祖先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即从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向根节点走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2^k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步到达的节点。特别地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若该节点不存在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则令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f[x,k]=0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f[x,0]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就是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的父节点。可以得出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f[x][k]=f[f[x][k-1]][k-1]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我们可以对树进行遍历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由此得到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f[x,0]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，再计算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数组所有值。</a:t>
            </a:r>
            <a:endParaRPr lang="zh-CN" altLang="en-US" sz="28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以上部分是预处理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时间复杂度为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O(nlogn)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。之后可以多次对不同的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x,y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计算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LCA,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每次询问的时间复杂度为</a:t>
            </a:r>
            <a:r>
              <a:rPr lang="en-US" altLang="zh-CN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O(logn)</a:t>
            </a:r>
            <a:r>
              <a:rPr lang="zh-CN" altLang="en-US" sz="28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50825" y="1196975"/>
            <a:ext cx="86423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ß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Þ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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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Char char="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基于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f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数组计算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LCA(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x,y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分为以下几步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: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   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设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dep[x]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表示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的深度。不妨设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dep[x]≥dep[y](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否则可交换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x,y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   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用二进制拆分思想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把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向上调整到与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同一深度。具体来说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就是依次尝试从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向上走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k= 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0" lang="en-US" altLang="zh-CN" sz="28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logn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kumimoji="0" lang="zh-CN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,2</a:t>
            </a:r>
            <a:r>
              <a:rPr kumimoji="0" lang="en-US" altLang="zh-CN" sz="28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,2</a:t>
            </a:r>
            <a:r>
              <a:rPr kumimoji="0" lang="en-US" altLang="zh-CN" sz="28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若到达的节点比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则令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x=f[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x,k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   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若此时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x=y,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说明已经找到了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LCA,LCA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就等于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   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若此时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x≠y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，依次尝试把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x,y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同时向上走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k=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2</a:t>
            </a:r>
            <a:r>
              <a:rPr kumimoji="0" lang="en-US" altLang="zh-CN" sz="28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logn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kumimoji="0" lang="zh-CN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,2</a:t>
            </a:r>
            <a:r>
              <a:rPr kumimoji="0" lang="en-US" altLang="zh-CN" sz="28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,2</a:t>
            </a:r>
            <a:r>
              <a:rPr kumimoji="0" lang="en-US" altLang="zh-CN" sz="28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f[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x,k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]≠f[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y,k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](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即仍未相会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),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则令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x=f[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x,k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],y=f[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y,k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   5.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此时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x,y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必定只差一步就相会了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它们的父节点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f[x,0]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就是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LCA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"/>
          <p:cNvSpPr txBox="1"/>
          <p:nvPr/>
        </p:nvSpPr>
        <p:spPr>
          <a:xfrm>
            <a:off x="250825" y="1196975"/>
            <a:ext cx="8642350" cy="4524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 2" pitchFamily="18" charset="2"/>
            </a:pPr>
            <a:r>
              <a:rPr lang="en-US" altLang="zh-CN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【</a:t>
            </a: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代码实现</a:t>
            </a:r>
            <a:r>
              <a:rPr lang="en-US" altLang="zh-CN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】 </a:t>
            </a: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预处理</a:t>
            </a:r>
            <a:endParaRPr lang="en-US" altLang="zh-CN" sz="2800" b="1" dirty="0">
              <a:solidFill>
                <a:srgbClr val="4472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void Deal_first(int u,int father)  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{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Dep[u]=Dep[father]+1;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for(int i=0;i&lt;=19;i++)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f[u][i+1]=f[f[u][i]][i];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for(int e=first[u];e;e=next[e])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{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int v=go[e];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if(v==father) continue;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f[v][0]=u;                       //v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向上跳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2^0=1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就是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Deal_first(v,u);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}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} </a:t>
            </a:r>
            <a:endParaRPr lang="zh-CN" altLang="en-US" sz="2000" dirty="0">
              <a:solidFill>
                <a:srgbClr val="4472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"/>
          <p:cNvSpPr txBox="1"/>
          <p:nvPr/>
        </p:nvSpPr>
        <p:spPr>
          <a:xfrm>
            <a:off x="250825" y="1196975"/>
            <a:ext cx="8642350" cy="3292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 2" pitchFamily="18" charset="2"/>
            </a:pPr>
            <a:r>
              <a:rPr lang="en-US" altLang="zh-CN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【</a:t>
            </a: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代码实现</a:t>
            </a:r>
            <a:r>
              <a:rPr lang="en-US" altLang="zh-CN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】 </a:t>
            </a: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查询</a:t>
            </a:r>
            <a:r>
              <a:rPr lang="en-US" altLang="zh-CN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x,y</a:t>
            </a:r>
            <a:r>
              <a:rPr lang="zh-CN" altLang="en-US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en-US" altLang="zh-CN" sz="2800" b="1" dirty="0">
                <a:solidFill>
                  <a:srgbClr val="4472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LCA</a:t>
            </a:r>
            <a:endParaRPr lang="en-US" altLang="zh-CN" sz="2800" b="1" dirty="0">
              <a:solidFill>
                <a:srgbClr val="4472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fr-FR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int LCA(int x,int y)                 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{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if(Dep[x]&lt;Dep[y]) swap(x,y);  //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让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深度较大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    //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我们用暴力的思想：先将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x,y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跳到一个深度，然后一起往上跳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for(int i=20;i&gt;=0;i--)             //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一定要倒着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for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{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if(Dep[f[x][i]]&gt;=Dep[y]) x=f[x][i];  //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先跳到同一层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if(x==y) return x;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} </a:t>
            </a:r>
            <a:endParaRPr lang="zh-CN" altLang="en-US" sz="2000" dirty="0">
              <a:solidFill>
                <a:srgbClr val="4472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250825" y="1196975"/>
            <a:ext cx="8642350" cy="3262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 2" pitchFamily="18" charset="2"/>
            </a:pPr>
            <a:r>
              <a:rPr lang="en-US" altLang="zh-CN" sz="26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for(int i=20;i&gt;=0;i--)            //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此时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x,y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已跳到同一层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{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if(f[x][i]!=f[y][i])             //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如果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f[x][i]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和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f[y][i]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不同才跳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{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    x=f[x][i];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    y=f[y][i];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    }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}   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   return f[x][0];                     //x,y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是深度最浅且不同的点，即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lca</a:t>
            </a:r>
            <a:r>
              <a:rPr lang="zh-CN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的子结点</a:t>
            </a: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buFont typeface="Wingdings 2" pitchFamily="18" charset="2"/>
            </a:pPr>
            <a:r>
              <a:rPr lang="en-US" altLang="zh-CN" sz="20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} </a:t>
            </a:r>
            <a:endParaRPr lang="zh-CN" altLang="zh-CN" sz="20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57095" y="121729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头文件：</a:t>
            </a:r>
            <a:r>
              <a:rPr lang="zh-CN" altLang="en-US" sz="2400" b="1">
                <a:solidFill>
                  <a:srgbClr val="FF0000"/>
                </a:solidFill>
              </a:rPr>
              <a:t>#include&lt;stack&gt;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6145" y="180657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声明：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stack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&lt;数据类型&gt; 栈名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6145" y="273812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FF0000"/>
                </a:solidFill>
                <a:sym typeface="+mn-ea"/>
              </a:rPr>
              <a:t>基本操作：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6145" y="3347720"/>
            <a:ext cx="553402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s.push(x); 入栈, 将x 接到栈s的顶端。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s.pop(); 出栈,弹出栈顶端s的第一个元素，注意，并不会返回被弹出元素的值。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s.top(); 访问栈顶端元素。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s.empty(); 判断栈是否为空 , 当栈空时，返回true。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s.size(); 访问栈中的元素个数。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8170" y="2323465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stack</a:t>
            </a:r>
            <a:r>
              <a:rPr lang="zh-CN" altLang="en-US" b="1">
                <a:sym typeface="+mn-ea"/>
              </a:rPr>
              <a:t>&lt;int&gt; </a:t>
            </a:r>
            <a:r>
              <a:rPr lang="en-US" altLang="zh-CN" b="1">
                <a:sym typeface="+mn-ea"/>
              </a:rPr>
              <a:t>s</a:t>
            </a:r>
            <a:r>
              <a:rPr lang="zh-CN" altLang="en-US" b="1">
                <a:sym typeface="+mn-ea"/>
              </a:rPr>
              <a:t>1;</a:t>
            </a:r>
            <a:endParaRPr lang="zh-CN" altLang="en-US" b="1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86000" y="1167130"/>
            <a:ext cx="4572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#include &lt;iostream&gt;</a:t>
            </a:r>
            <a:endParaRPr lang="zh-CN" altLang="en-US"/>
          </a:p>
          <a:p>
            <a:r>
              <a:rPr lang="zh-CN" altLang="en-US"/>
              <a:t>#include &lt;stack&gt;</a:t>
            </a:r>
            <a:endParaRPr lang="zh-CN" altLang="en-US"/>
          </a:p>
          <a:p>
            <a:r>
              <a:rPr lang="zh-CN" altLang="en-US"/>
              <a:t>using namespace std;</a:t>
            </a:r>
            <a:endParaRPr lang="zh-CN" altLang="en-US"/>
          </a:p>
          <a:p>
            <a:r>
              <a:rPr lang="zh-CN" altLang="en-US"/>
              <a:t>int main(){</a:t>
            </a:r>
            <a:endParaRPr lang="zh-CN" altLang="en-US"/>
          </a:p>
          <a:p>
            <a:r>
              <a:rPr lang="zh-CN" altLang="en-US"/>
              <a:t>	stack&lt;int&gt; s;</a:t>
            </a:r>
            <a:endParaRPr lang="zh-CN" altLang="en-US"/>
          </a:p>
          <a:p>
            <a:r>
              <a:rPr lang="zh-CN" altLang="en-US"/>
              <a:t>	for(int i=1;i&lt;=5;i++)</a:t>
            </a:r>
            <a:endParaRPr lang="zh-CN" altLang="en-US"/>
          </a:p>
          <a:p>
            <a:r>
              <a:rPr lang="zh-CN" altLang="en-US"/>
              <a:t>		s.push(i);</a:t>
            </a:r>
            <a:endParaRPr lang="zh-CN" altLang="en-US"/>
          </a:p>
          <a:p>
            <a:r>
              <a:rPr lang="zh-CN" altLang="en-US"/>
              <a:t>	while(!s.empty()){				cout&lt;&lt;s.top()&lt;&lt;' ';</a:t>
            </a:r>
            <a:endParaRPr lang="zh-CN" altLang="en-US"/>
          </a:p>
          <a:p>
            <a:r>
              <a:rPr lang="zh-CN" altLang="en-US"/>
              <a:t>		s.pop();			}</a:t>
            </a:r>
            <a:endParaRPr lang="zh-CN" altLang="en-US"/>
          </a:p>
          <a:p>
            <a:r>
              <a:rPr lang="zh-CN" altLang="en-US"/>
              <a:t>	cout&lt;&lt;endl;</a:t>
            </a:r>
            <a:endParaRPr lang="zh-CN" altLang="en-US"/>
          </a:p>
          <a:p>
            <a:r>
              <a:rPr lang="zh-CN" altLang="en-US"/>
              <a:t>	return 0;</a:t>
            </a:r>
            <a:endParaRPr lang="zh-CN" altLang="en-US"/>
          </a:p>
          <a:p>
            <a:r>
              <a:rPr lang="zh-CN" altLang="en-US"/>
              <a:t>}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rgbClr val="FF0000"/>
                </a:solidFill>
              </a:rPr>
              <a:t>后缀表达式：</a:t>
            </a:r>
            <a:r>
              <a:rPr lang="zh-CN" altLang="en-US">
                <a:solidFill>
                  <a:schemeClr val="tx1"/>
                </a:solidFill>
              </a:rPr>
              <a:t>所有的运算符号都要在数字后面出现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940" y="3376295"/>
            <a:ext cx="8070215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先从左到右依次入栈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当是数字的时候直接入栈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当是运算符号的时候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就将栈的最上面两个数拿出进行运算 后 再将结果进栈 记住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（栈顶元素永远在运算符号的右边）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649730"/>
            <a:ext cx="3048000" cy="1323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7820" y="1075055"/>
            <a:ext cx="867981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sym typeface="+mn-ea"/>
              </a:rPr>
              <a:t>编程求一个后缀表达式的值（</a:t>
            </a:r>
            <a:r>
              <a:rPr lang="en-US" sz="2000" b="1" dirty="0" smtClean="0">
                <a:sym typeface="+mn-ea"/>
              </a:rPr>
              <a:t>P1449</a:t>
            </a:r>
            <a:r>
              <a:rPr lang="zh-CN" altLang="en-US" sz="2000" b="1" dirty="0" smtClean="0">
                <a:sym typeface="+mn-ea"/>
              </a:rPr>
              <a:t>）</a:t>
            </a:r>
            <a:endParaRPr lang="en-US" altLang="zh-CN" sz="2000" b="1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sym typeface="+mn-ea"/>
              </a:rPr>
              <a:t>题目描述</a:t>
            </a:r>
            <a:endParaRPr lang="zh-CN" alt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sym typeface="+mn-ea"/>
              </a:rPr>
              <a:t>所谓后缀表达式是指这样的一个表达式：式中不再引用括号，运算符号放在两个运算对象之后，所有计算按运算符号出现的顺序，严格地由左而右新进行（不用考虑运算符的优先级）。</a:t>
            </a:r>
            <a:endParaRPr lang="zh-CN" alt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000" dirty="0" smtClean="0">
                <a:sym typeface="+mn-ea"/>
              </a:rPr>
              <a:t>如：</a:t>
            </a:r>
            <a:r>
              <a:rPr lang="en-US" altLang="zh-CN" sz="2000" dirty="0" smtClean="0">
                <a:sym typeface="+mn-ea"/>
              </a:rPr>
              <a:t>3*(5–2)+7</a:t>
            </a:r>
            <a:r>
              <a:rPr lang="zh-CN" altLang="en-US" sz="2000" dirty="0" smtClean="0">
                <a:sym typeface="+mn-ea"/>
              </a:rPr>
              <a:t>对应的后缀表达式为：</a:t>
            </a:r>
            <a:r>
              <a:rPr lang="en-US" altLang="zh-CN" sz="2000" dirty="0" smtClean="0">
                <a:sym typeface="+mn-ea"/>
              </a:rPr>
              <a:t>3</a:t>
            </a:r>
            <a:r>
              <a:rPr lang="zh-CN" altLang="en-US" sz="2000" dirty="0" smtClean="0">
                <a:sym typeface="+mn-ea"/>
              </a:rPr>
              <a:t>．</a:t>
            </a:r>
            <a:r>
              <a:rPr lang="en-US" altLang="zh-CN" sz="2000" dirty="0" smtClean="0">
                <a:sym typeface="+mn-ea"/>
              </a:rPr>
              <a:t>5</a:t>
            </a:r>
            <a:r>
              <a:rPr lang="zh-CN" altLang="en-US" sz="2000" dirty="0" smtClean="0">
                <a:sym typeface="+mn-ea"/>
              </a:rPr>
              <a:t>．</a:t>
            </a:r>
            <a:r>
              <a:rPr lang="en-US" altLang="zh-CN" sz="2000" dirty="0" smtClean="0">
                <a:sym typeface="+mn-ea"/>
              </a:rPr>
              <a:t>2</a:t>
            </a:r>
            <a:r>
              <a:rPr lang="zh-CN" altLang="en-US" sz="2000" dirty="0" smtClean="0">
                <a:sym typeface="+mn-ea"/>
              </a:rPr>
              <a:t>．</a:t>
            </a:r>
            <a:r>
              <a:rPr lang="en-US" altLang="zh-CN" sz="2000" dirty="0" smtClean="0">
                <a:sym typeface="+mn-ea"/>
              </a:rPr>
              <a:t>-*7</a:t>
            </a:r>
            <a:r>
              <a:rPr lang="zh-CN" altLang="en-US" sz="2000" dirty="0" smtClean="0">
                <a:sym typeface="+mn-ea"/>
              </a:rPr>
              <a:t>．</a:t>
            </a:r>
            <a:r>
              <a:rPr lang="en-US" altLang="zh-CN" sz="2000" dirty="0" smtClean="0">
                <a:sym typeface="+mn-ea"/>
              </a:rPr>
              <a:t>+@</a:t>
            </a:r>
            <a:r>
              <a:rPr lang="zh-CN" altLang="en-US" sz="2000" dirty="0" smtClean="0">
                <a:sym typeface="+mn-ea"/>
              </a:rPr>
              <a:t>。’</a:t>
            </a:r>
            <a:r>
              <a:rPr lang="en-US" altLang="zh-CN" sz="2000" dirty="0" smtClean="0">
                <a:sym typeface="+mn-ea"/>
              </a:rPr>
              <a:t>@’</a:t>
            </a:r>
            <a:r>
              <a:rPr lang="zh-CN" altLang="en-US" sz="2000" dirty="0" smtClean="0">
                <a:sym typeface="+mn-ea"/>
              </a:rPr>
              <a:t>为表达式的结束符号。‘</a:t>
            </a:r>
            <a:r>
              <a:rPr lang="en-US" altLang="zh-CN" sz="2000" dirty="0" smtClean="0">
                <a:sym typeface="+mn-ea"/>
              </a:rPr>
              <a:t>.’</a:t>
            </a:r>
            <a:r>
              <a:rPr lang="zh-CN" altLang="en-US" sz="2000" dirty="0" smtClean="0">
                <a:sym typeface="+mn-ea"/>
              </a:rPr>
              <a:t>为操作数的结束符号。</a:t>
            </a:r>
            <a:endParaRPr lang="zh-CN" alt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sym typeface="+mn-ea"/>
              </a:rPr>
              <a:t>输入输出样例</a:t>
            </a:r>
            <a:endParaRPr lang="zh-CN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sym typeface="+mn-ea"/>
              </a:rPr>
              <a:t>输入样例：</a:t>
            </a:r>
            <a:r>
              <a:rPr lang="en-US" altLang="zh-CN" sz="2000" dirty="0" smtClean="0">
                <a:sym typeface="+mn-ea"/>
              </a:rPr>
              <a:t>3.5.2.-*7.+@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sym typeface="+mn-ea"/>
              </a:rPr>
              <a:t>输出样例：</a:t>
            </a:r>
            <a:r>
              <a:rPr lang="zh-CN" altLang="en-US" sz="2000" dirty="0" smtClean="0">
                <a:sym typeface="+mn-ea"/>
              </a:rPr>
              <a:t> </a:t>
            </a:r>
            <a:r>
              <a:rPr lang="en-US" altLang="zh-CN" sz="2000" dirty="0" smtClean="0">
                <a:sym typeface="+mn-ea"/>
              </a:rPr>
              <a:t>16</a:t>
            </a:r>
            <a:endParaRPr lang="en-US" altLang="zh-CN" sz="2000" dirty="0" smtClean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8080" y="1316355"/>
            <a:ext cx="7106285" cy="4638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32380" y="1853883"/>
            <a:ext cx="5314950" cy="1977796"/>
          </a:xfrm>
        </p:spPr>
        <p:txBody>
          <a:bodyPr/>
          <a:lstStyle/>
          <a:p>
            <a:r>
              <a:rPr lang="zh-CN" altLang="zh-CN" sz="4400" dirty="0"/>
              <a:t>树和二叉树</a:t>
            </a:r>
            <a:endParaRPr lang="zh-CN" altLang="zh-CN" sz="4400" dirty="0"/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0.xml><?xml version="1.0" encoding="utf-8"?>
<p:tagLst xmlns:p="http://schemas.openxmlformats.org/presentationml/2006/main">
  <p:tag name="KSO_WM_TEMPLATE_THUMBS_INDEX" val="1、4、5、8、12、16、20、25、26、27"/>
  <p:tag name="KSO_WM_TEMPLATE_CATEGORY" val="custom"/>
  <p:tag name="KSO_WM_TEMPLATE_INDEX" val="160167"/>
  <p:tag name="KSO_WM_TAG_VERSION" val="1.0"/>
  <p:tag name="KSO_WM_SLIDE_ID" val="custom16016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3.xml><?xml version="1.0" encoding="utf-8"?>
<p:tagLst xmlns:p="http://schemas.openxmlformats.org/presentationml/2006/main">
  <p:tag name="KSO_WM_DOC_GUID" val="{dbccbe51-6890-4482-a710-4ddf32c33d82}"/>
  <p:tag name="KSO_WPP_MARK_KEY" val="119f847e-3109-47f4-9d6e-c53cda7bc48c"/>
  <p:tag name="COMMONDATA" val="eyJoZGlkIjoiMTAzZGVhODBhNzYxOGFjYTAwNTk1MzUwMWEzZjY3MWEifQ=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自定义设计方案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4838</Words>
  <Application>WPS 演示</Application>
  <PresentationFormat>全屏显示(4:3)</PresentationFormat>
  <Paragraphs>258</Paragraphs>
  <Slides>38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38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Calibri</vt:lpstr>
      <vt:lpstr>微软雅黑</vt:lpstr>
      <vt:lpstr>Arial Unicode MS</vt:lpstr>
      <vt:lpstr>黑体</vt:lpstr>
      <vt:lpstr>Wingdings 2</vt:lpstr>
      <vt:lpstr>Wingdings</vt:lpstr>
      <vt:lpstr>等线</vt:lpstr>
      <vt:lpstr>Franklin Gothic Book</vt:lpstr>
      <vt:lpstr>Times New Roman</vt:lpstr>
      <vt:lpstr>自定义设计方案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树和二叉树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冰仔</cp:lastModifiedBy>
  <cp:revision>458</cp:revision>
  <dcterms:created xsi:type="dcterms:W3CDTF">2015-06-04T13:02:00Z</dcterms:created>
  <dcterms:modified xsi:type="dcterms:W3CDTF">2024-05-17T03:11:43Z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C979514076D54968AEDC4B280C6F599E_12</vt:lpwstr>
  </property>
</Properties>
</file>