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  <p:sldId id="257" r:id="rId5"/>
    <p:sldId id="258" r:id="rId6"/>
    <p:sldId id="259" r:id="rId7"/>
    <p:sldId id="260" r:id="rId8"/>
    <p:sldId id="261" r:id="rId9"/>
    <p:sldId id="278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 rot="18892707">
            <a:off x="459769" y="-35669"/>
            <a:ext cx="920968" cy="276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7" name="圆角矩形 6"/>
          <p:cNvSpPr/>
          <p:nvPr userDrawn="1"/>
        </p:nvSpPr>
        <p:spPr>
          <a:xfrm rot="18892707">
            <a:off x="96850" y="449062"/>
            <a:ext cx="269022" cy="941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8" name="圆角矩形 7"/>
          <p:cNvSpPr/>
          <p:nvPr userDrawn="1"/>
        </p:nvSpPr>
        <p:spPr>
          <a:xfrm rot="18892707">
            <a:off x="150973" y="279926"/>
            <a:ext cx="196576" cy="656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2" name="圆角矩形 11"/>
          <p:cNvSpPr/>
          <p:nvPr userDrawn="1"/>
        </p:nvSpPr>
        <p:spPr>
          <a:xfrm rot="18892707">
            <a:off x="10765897" y="4806264"/>
            <a:ext cx="2667162" cy="7996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3" name="圆角矩形 12"/>
          <p:cNvSpPr/>
          <p:nvPr userDrawn="1"/>
        </p:nvSpPr>
        <p:spPr>
          <a:xfrm rot="18892707">
            <a:off x="11444367" y="6819190"/>
            <a:ext cx="527389" cy="1594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4" name="圆角矩形 13"/>
          <p:cNvSpPr/>
          <p:nvPr userDrawn="1"/>
        </p:nvSpPr>
        <p:spPr>
          <a:xfrm rot="18892707">
            <a:off x="11522202" y="6432034"/>
            <a:ext cx="467315" cy="673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EC82B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9" name="圆角矩形 18"/>
          <p:cNvSpPr/>
          <p:nvPr userDrawn="1"/>
        </p:nvSpPr>
        <p:spPr>
          <a:xfrm rot="18892707">
            <a:off x="11833496" y="5129452"/>
            <a:ext cx="1387089" cy="5004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843043" y="6404599"/>
            <a:ext cx="734944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18892707">
            <a:off x="3038290" y="1397375"/>
            <a:ext cx="920968" cy="2760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4" name="圆角矩形 3"/>
          <p:cNvSpPr/>
          <p:nvPr/>
        </p:nvSpPr>
        <p:spPr>
          <a:xfrm rot="18892707">
            <a:off x="2380446" y="1786392"/>
            <a:ext cx="269022" cy="941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5" name="圆角矩形 4"/>
          <p:cNvSpPr/>
          <p:nvPr/>
        </p:nvSpPr>
        <p:spPr>
          <a:xfrm rot="18892707">
            <a:off x="2434569" y="1617265"/>
            <a:ext cx="196576" cy="656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6" name="圆角矩形 5"/>
          <p:cNvSpPr/>
          <p:nvPr/>
        </p:nvSpPr>
        <p:spPr>
          <a:xfrm rot="18892707">
            <a:off x="8418418" y="941765"/>
            <a:ext cx="2667162" cy="7995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7" name="圆角矩形 6"/>
          <p:cNvSpPr/>
          <p:nvPr/>
        </p:nvSpPr>
        <p:spPr>
          <a:xfrm rot="18892707">
            <a:off x="10120638" y="5402322"/>
            <a:ext cx="527389" cy="1594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0" name="圆角矩形 9"/>
          <p:cNvSpPr/>
          <p:nvPr/>
        </p:nvSpPr>
        <p:spPr>
          <a:xfrm rot="18892707">
            <a:off x="11575482" y="4724940"/>
            <a:ext cx="1182552" cy="5925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9" name="圆角矩形 8"/>
          <p:cNvSpPr/>
          <p:nvPr/>
        </p:nvSpPr>
        <p:spPr>
          <a:xfrm rot="18892707">
            <a:off x="10958768" y="4290531"/>
            <a:ext cx="1871249" cy="6944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1" name="圆角矩形 20"/>
          <p:cNvSpPr/>
          <p:nvPr/>
        </p:nvSpPr>
        <p:spPr>
          <a:xfrm rot="18892707">
            <a:off x="263030" y="5760844"/>
            <a:ext cx="1486772" cy="6364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0" name="圆角矩形 19"/>
          <p:cNvSpPr/>
          <p:nvPr/>
        </p:nvSpPr>
        <p:spPr>
          <a:xfrm rot="18892707">
            <a:off x="-445109" y="5319819"/>
            <a:ext cx="2270732" cy="7765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5" name="圆角矩形 24"/>
          <p:cNvSpPr/>
          <p:nvPr/>
        </p:nvSpPr>
        <p:spPr>
          <a:xfrm rot="18892707">
            <a:off x="9486016" y="1264935"/>
            <a:ext cx="1387089" cy="5003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7" name="圆角矩形 26"/>
          <p:cNvSpPr/>
          <p:nvPr/>
        </p:nvSpPr>
        <p:spPr>
          <a:xfrm rot="18892707">
            <a:off x="13350" y="2052327"/>
            <a:ext cx="673437" cy="19054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6" name="圆角矩形 25"/>
          <p:cNvSpPr/>
          <p:nvPr/>
        </p:nvSpPr>
        <p:spPr>
          <a:xfrm rot="18892707">
            <a:off x="-289925" y="2470903"/>
            <a:ext cx="732479" cy="2706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3" name="圆角矩形 22"/>
          <p:cNvSpPr/>
          <p:nvPr/>
        </p:nvSpPr>
        <p:spPr>
          <a:xfrm rot="18892707">
            <a:off x="-61805" y="2161979"/>
            <a:ext cx="1524908" cy="4493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2" name="圆角矩形 21"/>
          <p:cNvSpPr/>
          <p:nvPr/>
        </p:nvSpPr>
        <p:spPr>
          <a:xfrm rot="18892707">
            <a:off x="-248916" y="2896001"/>
            <a:ext cx="1172624" cy="3857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9" name="TextBox 143"/>
          <p:cNvSpPr txBox="1"/>
          <p:nvPr/>
        </p:nvSpPr>
        <p:spPr>
          <a:xfrm>
            <a:off x="635" y="2200910"/>
            <a:ext cx="12192000" cy="219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690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动态规划之</a:t>
            </a:r>
            <a:endParaRPr lang="zh-CN" altLang="en-US" sz="5690" dirty="0" smtClean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690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状态压缩</a:t>
            </a:r>
            <a:r>
              <a:rPr lang="en-US" altLang="zh-CN" sz="5690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DP</a:t>
            </a:r>
            <a:endParaRPr lang="en-US" altLang="zh-CN" sz="5690" dirty="0" smtClean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71 0.1507 L -4.16667E-6 -1.48148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75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6 7.40741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073 0.40139 L 2.77556E-17 -1.11111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200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1771 0.37893 L 3.33333E-6 4.07407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89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7 -1.85185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51329 0.89283 L 4.16667E-6 -3.33333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-4465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10" grpId="0" bldLvl="0" animBg="1"/>
      <p:bldP spid="10" grpId="1" bldLvl="0" animBg="1"/>
      <p:bldP spid="9" grpId="0" bldLvl="0" animBg="1"/>
      <p:bldP spid="9" grpId="1" bldLvl="0" animBg="1"/>
      <p:bldP spid="21" grpId="0" bldLvl="0" animBg="1"/>
      <p:bldP spid="21" grpId="1" bldLvl="0" animBg="1"/>
      <p:bldP spid="20" grpId="0" bldLvl="0" animBg="1"/>
      <p:bldP spid="20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6" grpId="0" bldLvl="0" animBg="1"/>
      <p:bldP spid="26" grpId="1" bldLvl="0" animBg="1"/>
      <p:bldP spid="23" grpId="0" bldLvl="0" animBg="1"/>
      <p:bldP spid="23" grpId="1" bldLvl="0" animBg="1"/>
      <p:bldP spid="22" grpId="0" bldLvl="0" animBg="1"/>
      <p:bldP spid="22" grpId="1" bldLvl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635" y="183515"/>
            <a:ext cx="9977120" cy="6629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09000" y="728980"/>
            <a:ext cx="2571750" cy="11842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509000" y="1913255"/>
            <a:ext cx="2571750" cy="11061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509000" y="4125595"/>
            <a:ext cx="2571750" cy="113220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05" y="4997450"/>
            <a:ext cx="5143500" cy="138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187198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86355" y="1483995"/>
            <a:ext cx="7019925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87292" y="448712"/>
            <a:ext cx="4067810" cy="909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练习：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、P1896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互不侵犯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、P2704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炮兵阵地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187198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endParaRPr lang="en-US" altLang="zh-CN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4970" y="1391285"/>
            <a:ext cx="11402060" cy="488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7210"/>
          <a:stretch>
            <a:fillRect/>
          </a:stretch>
        </p:blipFill>
        <p:spPr>
          <a:xfrm>
            <a:off x="942975" y="1267460"/>
            <a:ext cx="4886960" cy="5443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60" y="1327150"/>
            <a:ext cx="4343400" cy="438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7210"/>
          <a:stretch>
            <a:fillRect/>
          </a:stretch>
        </p:blipFill>
        <p:spPr>
          <a:xfrm>
            <a:off x="942975" y="1267460"/>
            <a:ext cx="4886960" cy="544322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043295" y="1267460"/>
            <a:ext cx="6149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对于每一行放与不放，可以用二进制</a:t>
            </a:r>
            <a:r>
              <a:rPr 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来表示</a:t>
            </a:r>
            <a:endParaRPr 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042660" y="1830705"/>
            <a:ext cx="18999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[1 0 0]</a:t>
            </a:r>
            <a:endParaRPr lang="en-US" alt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[1 0 1]</a:t>
            </a:r>
            <a:endParaRPr lang="en-US" alt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043295" y="2712085"/>
            <a:ext cx="6149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如果用多维数组存储每行状态，浪费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空间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43295" y="3223895"/>
            <a:ext cx="2740025" cy="829310"/>
            <a:chOff x="9517" y="5077"/>
            <a:chExt cx="4315" cy="1306"/>
          </a:xfrm>
        </p:grpSpPr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9517" y="5077"/>
              <a:ext cx="2992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[1 0 0]</a:t>
              </a:r>
              <a:endPara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[1 0 1]</a:t>
              </a:r>
              <a:endPara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11867" y="5394"/>
              <a:ext cx="863" cy="1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>
              <p:custDataLst>
                <p:tags r:id="rId7"/>
              </p:custDataLst>
            </p:nvPr>
          </p:nvCxnSpPr>
          <p:spPr>
            <a:xfrm flipV="1">
              <a:off x="11867" y="5977"/>
              <a:ext cx="863" cy="1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12222" y="5077"/>
              <a:ext cx="161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4</a:t>
              </a:r>
              <a:endPara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5</a:t>
              </a:r>
              <a:endPara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9035" y="4199890"/>
            <a:ext cx="3528060" cy="13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4955" y="949325"/>
            <a:ext cx="9102090" cy="5788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80870" y="1044575"/>
            <a:ext cx="780288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870" y="1878965"/>
            <a:ext cx="5958840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70" y="2675255"/>
            <a:ext cx="6309360" cy="586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645" y="2675255"/>
            <a:ext cx="1409700" cy="845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760" y="2682875"/>
            <a:ext cx="1402080" cy="838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870" y="3342005"/>
            <a:ext cx="3832860" cy="1463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565" y="4892675"/>
            <a:ext cx="9829800" cy="5562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3565" y="5511165"/>
            <a:ext cx="5821680" cy="1287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3945" y="1403350"/>
            <a:ext cx="1038606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585" y="2221230"/>
            <a:ext cx="4463415" cy="619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35" y="2221230"/>
            <a:ext cx="6583045" cy="600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35" y="2840355"/>
            <a:ext cx="6808470" cy="3893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3945" y="1403350"/>
            <a:ext cx="1038606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585" y="2221230"/>
            <a:ext cx="4463415" cy="619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35" y="2221230"/>
            <a:ext cx="6583045" cy="600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35" y="2840355"/>
            <a:ext cx="6808470" cy="38931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410" y="2840355"/>
            <a:ext cx="7570470" cy="21570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505" y="5121910"/>
            <a:ext cx="4924425" cy="1438275"/>
          </a:xfrm>
          <a:prstGeom prst="rect">
            <a:avLst/>
          </a:prstGeom>
        </p:spPr>
      </p:pic>
      <p:cxnSp>
        <p:nvCxnSpPr>
          <p:cNvPr id="14" name="直接箭头连接符 13"/>
          <p:cNvCxnSpPr>
            <a:endCxn id="11" idx="1"/>
          </p:cNvCxnSpPr>
          <p:nvPr/>
        </p:nvCxnSpPr>
        <p:spPr>
          <a:xfrm flipV="1">
            <a:off x="3157855" y="3919220"/>
            <a:ext cx="884555" cy="17976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12" idx="1"/>
          </p:cNvCxnSpPr>
          <p:nvPr/>
        </p:nvCxnSpPr>
        <p:spPr>
          <a:xfrm flipV="1">
            <a:off x="4169410" y="5841365"/>
            <a:ext cx="1141095" cy="4927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3930" y="2821305"/>
            <a:ext cx="3028950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698" y="313245"/>
            <a:ext cx="797406" cy="797406"/>
            <a:chOff x="3529981" y="507683"/>
            <a:chExt cx="598350" cy="598350"/>
          </a:xfrm>
        </p:grpSpPr>
        <p:sp>
          <p:nvSpPr>
            <p:cNvPr id="3" name="椭圆 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87292" y="448712"/>
            <a:ext cx="322326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状态压缩</a:t>
            </a:r>
            <a:r>
              <a:rPr lang="en-US" altLang="zh-CN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DP</a:t>
            </a:r>
            <a:r>
              <a:rPr lang="zh-CN" altLang="en-US" sz="2655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：小国王</a:t>
            </a:r>
            <a:endParaRPr lang="zh-CN" altLang="en-US" sz="2655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8120" y="1410970"/>
            <a:ext cx="11795760" cy="4741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95" y="2200910"/>
            <a:ext cx="4495800" cy="542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35" y="5486400"/>
            <a:ext cx="7162800" cy="113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OTJlOGE3N2UxNTc0MmVjZTcyMjcxM2JiNzQwYmMxOD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自定义 1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5D76"/>
      </a:accent1>
      <a:accent2>
        <a:srgbClr val="FE8D2F"/>
      </a:accent2>
      <a:accent3>
        <a:srgbClr val="165D76"/>
      </a:accent3>
      <a:accent4>
        <a:srgbClr val="FE8D2F"/>
      </a:accent4>
      <a:accent5>
        <a:srgbClr val="165D76"/>
      </a:accent5>
      <a:accent6>
        <a:srgbClr val="FE8D2F"/>
      </a:accent6>
      <a:hlink>
        <a:srgbClr val="165D76"/>
      </a:hlink>
      <a:folHlink>
        <a:srgbClr val="FE8D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演示</Application>
  <PresentationFormat>宽屏</PresentationFormat>
  <Paragraphs>59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Agency FB</vt:lpstr>
      <vt:lpstr>Trebuchet MS</vt:lpstr>
      <vt:lpstr>微软雅黑</vt:lpstr>
      <vt:lpstr>黑体</vt:lpstr>
      <vt:lpstr>Arial Unicode MS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冰仔</cp:lastModifiedBy>
  <cp:revision>156</cp:revision>
  <dcterms:created xsi:type="dcterms:W3CDTF">2019-06-19T02:08:00Z</dcterms:created>
  <dcterms:modified xsi:type="dcterms:W3CDTF">2024-05-15T01:55:12Z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7EAE1DAD62A3442B93D66D43265BFB2C_11</vt:lpwstr>
  </property>
</Properties>
</file>