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84" r:id="rId3"/>
    <p:sldId id="363" r:id="rId5"/>
    <p:sldId id="427" r:id="rId6"/>
    <p:sldId id="453" r:id="rId7"/>
    <p:sldId id="463" r:id="rId8"/>
    <p:sldId id="454" r:id="rId9"/>
    <p:sldId id="455" r:id="rId10"/>
    <p:sldId id="474" r:id="rId11"/>
    <p:sldId id="471" r:id="rId12"/>
    <p:sldId id="468" r:id="rId13"/>
    <p:sldId id="470" r:id="rId14"/>
    <p:sldId id="472" r:id="rId15"/>
    <p:sldId id="473" r:id="rId16"/>
    <p:sldId id="465" r:id="rId17"/>
    <p:sldId id="457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8EAD"/>
    <a:srgbClr val="FFC000"/>
    <a:srgbClr val="FFFFFF"/>
    <a:srgbClr val="333333"/>
    <a:srgbClr val="FFBF2B"/>
    <a:srgbClr val="F3C712"/>
    <a:srgbClr val="5E3824"/>
    <a:srgbClr val="29354B"/>
    <a:srgbClr val="A7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6" autoAdjust="0"/>
    <p:restoredTop sz="92468" autoAdjust="0"/>
  </p:normalViewPr>
  <p:slideViewPr>
    <p:cSldViewPr snapToGrid="0" showGuides="1">
      <p:cViewPr varScale="1">
        <p:scale>
          <a:sx n="58" d="100"/>
          <a:sy n="58" d="100"/>
        </p:scale>
        <p:origin x="90" y="1104"/>
      </p:cViewPr>
      <p:guideLst>
        <p:guide orient="horz" pos="2181"/>
        <p:guide pos="2873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38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54347A6-376E-408F-81EC-9B1C24CEBE4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06E784-ABA1-423B-83F5-5F35CB3BC82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686050" y="1858963"/>
            <a:ext cx="5314950" cy="19777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53394" y="3836759"/>
            <a:ext cx="53149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298294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298294"/>
            <a:ext cx="30861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298294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9100" y="363600"/>
            <a:ext cx="7886700" cy="581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4656" y="121429"/>
            <a:ext cx="8974689" cy="6615142"/>
            <a:chOff x="112874" y="121429"/>
            <a:chExt cx="11966252" cy="6615142"/>
          </a:xfrm>
        </p:grpSpPr>
        <p:grpSp>
          <p:nvGrpSpPr>
            <p:cNvPr id="22" name="组合 21"/>
            <p:cNvGrpSpPr/>
            <p:nvPr/>
          </p:nvGrpSpPr>
          <p:grpSpPr>
            <a:xfrm>
              <a:off x="112874" y="121429"/>
              <a:ext cx="11966252" cy="6615142"/>
              <a:chOff x="112874" y="121429"/>
              <a:chExt cx="11966252" cy="6615142"/>
            </a:xfrm>
          </p:grpSpPr>
          <p:sp>
            <p:nvSpPr>
              <p:cNvPr id="7" name="Rectangle 1@|1FFC:855309|FBC:16777215|LFC:16777215|LBC:16777215"/>
              <p:cNvSpPr/>
              <p:nvPr/>
            </p:nvSpPr>
            <p:spPr>
              <a:xfrm>
                <a:off x="11942500" y="5073814"/>
                <a:ext cx="135537" cy="9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48413" y="256032"/>
                <a:ext cx="11695176" cy="63459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Rectangle 8@|1FFC:855309|FBC:16777215|LFC:16777215|LBC:16777215"/>
              <p:cNvSpPr/>
              <p:nvPr/>
            </p:nvSpPr>
            <p:spPr>
              <a:xfrm>
                <a:off x="2260060" y="121429"/>
                <a:ext cx="523253" cy="13837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Rectangle 10@|1FFC:855309|FBC:16777215|LFC:16777215|LBC:16777215"/>
              <p:cNvSpPr/>
              <p:nvPr/>
            </p:nvSpPr>
            <p:spPr>
              <a:xfrm rot="5400000">
                <a:off x="-78925" y="1198181"/>
                <a:ext cx="515733" cy="13213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Right Triangle 4@|1FFC:15330798|FBC:16777215|LFC:16777215|LBC:16777215"/>
              <p:cNvSpPr/>
              <p:nvPr/>
            </p:nvSpPr>
            <p:spPr>
              <a:xfrm rot="10800000" flipH="1">
                <a:off x="112875" y="121429"/>
                <a:ext cx="2670438" cy="139254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Rectangle 9@|1FFC:855309|FBC:16777215|LFC:16777215|LBC:16777215"/>
              <p:cNvSpPr/>
              <p:nvPr/>
            </p:nvSpPr>
            <p:spPr>
              <a:xfrm>
                <a:off x="9346691" y="6600082"/>
                <a:ext cx="261626" cy="1364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Right Triangle 7@|1FFC:15330798|FBC:16777215|LFC:16777215|LBC:16777215"/>
              <p:cNvSpPr/>
              <p:nvPr/>
            </p:nvSpPr>
            <p:spPr>
              <a:xfrm flipH="1">
                <a:off x="9346691" y="5072363"/>
                <a:ext cx="2732435" cy="166420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32@|5FFC:16777215|FBC:16777215|LFC:16777215|LBC:16777215"/>
              <p:cNvSpPr>
                <a:spLocks noEditPoints="1"/>
              </p:cNvSpPr>
              <p:nvPr/>
            </p:nvSpPr>
            <p:spPr bwMode="auto">
              <a:xfrm>
                <a:off x="4878745" y="1592153"/>
                <a:ext cx="2434509" cy="2435968"/>
              </a:xfrm>
              <a:custGeom>
                <a:avLst/>
                <a:gdLst>
                  <a:gd name="T0" fmla="*/ 352 w 704"/>
                  <a:gd name="T1" fmla="*/ 704 h 704"/>
                  <a:gd name="T2" fmla="*/ 0 w 704"/>
                  <a:gd name="T3" fmla="*/ 352 h 704"/>
                  <a:gd name="T4" fmla="*/ 352 w 704"/>
                  <a:gd name="T5" fmla="*/ 0 h 704"/>
                  <a:gd name="T6" fmla="*/ 704 w 704"/>
                  <a:gd name="T7" fmla="*/ 352 h 704"/>
                  <a:gd name="T8" fmla="*/ 352 w 704"/>
                  <a:gd name="T9" fmla="*/ 704 h 704"/>
                  <a:gd name="T10" fmla="*/ 352 w 704"/>
                  <a:gd name="T11" fmla="*/ 5 h 704"/>
                  <a:gd name="T12" fmla="*/ 5 w 704"/>
                  <a:gd name="T13" fmla="*/ 352 h 704"/>
                  <a:gd name="T14" fmla="*/ 352 w 704"/>
                  <a:gd name="T15" fmla="*/ 699 h 704"/>
                  <a:gd name="T16" fmla="*/ 699 w 704"/>
                  <a:gd name="T17" fmla="*/ 352 h 704"/>
                  <a:gd name="T18" fmla="*/ 352 w 704"/>
                  <a:gd name="T19" fmla="*/ 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4" h="704">
                    <a:moveTo>
                      <a:pt x="352" y="704"/>
                    </a:moveTo>
                    <a:cubicBezTo>
                      <a:pt x="158" y="704"/>
                      <a:pt x="0" y="546"/>
                      <a:pt x="0" y="352"/>
                    </a:cubicBezTo>
                    <a:cubicBezTo>
                      <a:pt x="0" y="158"/>
                      <a:pt x="158" y="0"/>
                      <a:pt x="352" y="0"/>
                    </a:cubicBezTo>
                    <a:cubicBezTo>
                      <a:pt x="546" y="0"/>
                      <a:pt x="704" y="158"/>
                      <a:pt x="704" y="352"/>
                    </a:cubicBezTo>
                    <a:cubicBezTo>
                      <a:pt x="704" y="546"/>
                      <a:pt x="546" y="704"/>
                      <a:pt x="352" y="704"/>
                    </a:cubicBezTo>
                    <a:moveTo>
                      <a:pt x="352" y="5"/>
                    </a:moveTo>
                    <a:cubicBezTo>
                      <a:pt x="161" y="5"/>
                      <a:pt x="5" y="161"/>
                      <a:pt x="5" y="352"/>
                    </a:cubicBezTo>
                    <a:cubicBezTo>
                      <a:pt x="5" y="543"/>
                      <a:pt x="161" y="699"/>
                      <a:pt x="352" y="699"/>
                    </a:cubicBezTo>
                    <a:cubicBezTo>
                      <a:pt x="543" y="699"/>
                      <a:pt x="699" y="543"/>
                      <a:pt x="699" y="352"/>
                    </a:cubicBezTo>
                    <a:cubicBezTo>
                      <a:pt x="699" y="161"/>
                      <a:pt x="543" y="5"/>
                      <a:pt x="352" y="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33@|5FFC:16777215|FBC:16777215|LFC:16777215|LBC:16777215"/>
              <p:cNvSpPr/>
              <p:nvPr/>
            </p:nvSpPr>
            <p:spPr bwMode="auto">
              <a:xfrm>
                <a:off x="5050867" y="2032669"/>
                <a:ext cx="385087" cy="1460123"/>
              </a:xfrm>
              <a:custGeom>
                <a:avLst/>
                <a:gdLst>
                  <a:gd name="T0" fmla="*/ 111 w 111"/>
                  <a:gd name="T1" fmla="*/ 13 h 422"/>
                  <a:gd name="T2" fmla="*/ 102 w 111"/>
                  <a:gd name="T3" fmla="*/ 0 h 422"/>
                  <a:gd name="T4" fmla="*/ 0 w 111"/>
                  <a:gd name="T5" fmla="*/ 225 h 422"/>
                  <a:gd name="T6" fmla="*/ 74 w 111"/>
                  <a:gd name="T7" fmla="*/ 422 h 422"/>
                  <a:gd name="T8" fmla="*/ 86 w 111"/>
                  <a:gd name="T9" fmla="*/ 411 h 422"/>
                  <a:gd name="T10" fmla="*/ 16 w 111"/>
                  <a:gd name="T11" fmla="*/ 225 h 422"/>
                  <a:gd name="T12" fmla="*/ 111 w 111"/>
                  <a:gd name="T13" fmla="*/ 1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422">
                    <a:moveTo>
                      <a:pt x="111" y="13"/>
                    </a:moveTo>
                    <a:cubicBezTo>
                      <a:pt x="108" y="9"/>
                      <a:pt x="105" y="4"/>
                      <a:pt x="102" y="0"/>
                    </a:cubicBezTo>
                    <a:cubicBezTo>
                      <a:pt x="40" y="55"/>
                      <a:pt x="0" y="135"/>
                      <a:pt x="0" y="225"/>
                    </a:cubicBezTo>
                    <a:cubicBezTo>
                      <a:pt x="0" y="300"/>
                      <a:pt x="28" y="369"/>
                      <a:pt x="74" y="422"/>
                    </a:cubicBezTo>
                    <a:cubicBezTo>
                      <a:pt x="78" y="419"/>
                      <a:pt x="82" y="415"/>
                      <a:pt x="86" y="411"/>
                    </a:cubicBezTo>
                    <a:cubicBezTo>
                      <a:pt x="43" y="361"/>
                      <a:pt x="16" y="296"/>
                      <a:pt x="16" y="225"/>
                    </a:cubicBezTo>
                    <a:cubicBezTo>
                      <a:pt x="16" y="141"/>
                      <a:pt x="53" y="65"/>
                      <a:pt x="111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Freeform 34@|5FFC:16777215|FBC:16777215|LFC:16777215|LBC:16777215"/>
              <p:cNvSpPr/>
              <p:nvPr/>
            </p:nvSpPr>
            <p:spPr bwMode="auto">
              <a:xfrm>
                <a:off x="6798346" y="2083723"/>
                <a:ext cx="342785" cy="1435325"/>
              </a:xfrm>
              <a:custGeom>
                <a:avLst/>
                <a:gdLst>
                  <a:gd name="T0" fmla="*/ 13 w 99"/>
                  <a:gd name="T1" fmla="*/ 0 h 415"/>
                  <a:gd name="T2" fmla="*/ 0 w 99"/>
                  <a:gd name="T3" fmla="*/ 9 h 415"/>
                  <a:gd name="T4" fmla="*/ 83 w 99"/>
                  <a:gd name="T5" fmla="*/ 210 h 415"/>
                  <a:gd name="T6" fmla="*/ 5 w 99"/>
                  <a:gd name="T7" fmla="*/ 405 h 415"/>
                  <a:gd name="T8" fmla="*/ 17 w 99"/>
                  <a:gd name="T9" fmla="*/ 414 h 415"/>
                  <a:gd name="T10" fmla="*/ 18 w 99"/>
                  <a:gd name="T11" fmla="*/ 415 h 415"/>
                  <a:gd name="T12" fmla="*/ 99 w 99"/>
                  <a:gd name="T13" fmla="*/ 210 h 415"/>
                  <a:gd name="T14" fmla="*/ 13 w 99"/>
                  <a:gd name="T15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415">
                    <a:moveTo>
                      <a:pt x="13" y="0"/>
                    </a:moveTo>
                    <a:cubicBezTo>
                      <a:pt x="9" y="3"/>
                      <a:pt x="4" y="6"/>
                      <a:pt x="0" y="9"/>
                    </a:cubicBezTo>
                    <a:cubicBezTo>
                      <a:pt x="51" y="61"/>
                      <a:pt x="83" y="132"/>
                      <a:pt x="83" y="210"/>
                    </a:cubicBezTo>
                    <a:cubicBezTo>
                      <a:pt x="83" y="285"/>
                      <a:pt x="53" y="354"/>
                      <a:pt x="5" y="405"/>
                    </a:cubicBezTo>
                    <a:cubicBezTo>
                      <a:pt x="10" y="407"/>
                      <a:pt x="13" y="411"/>
                      <a:pt x="17" y="414"/>
                    </a:cubicBezTo>
                    <a:cubicBezTo>
                      <a:pt x="17" y="414"/>
                      <a:pt x="18" y="415"/>
                      <a:pt x="18" y="415"/>
                    </a:cubicBezTo>
                    <a:cubicBezTo>
                      <a:pt x="68" y="361"/>
                      <a:pt x="99" y="289"/>
                      <a:pt x="99" y="210"/>
                    </a:cubicBezTo>
                    <a:cubicBezTo>
                      <a:pt x="99" y="128"/>
                      <a:pt x="66" y="54"/>
                      <a:pt x="1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Freeform 66@|5FFC:2373726|FBC:16777215|LFC:0|LBC:16777215"/>
              <p:cNvSpPr/>
              <p:nvPr/>
            </p:nvSpPr>
            <p:spPr bwMode="auto">
              <a:xfrm>
                <a:off x="5791868" y="3160217"/>
                <a:ext cx="608262" cy="511991"/>
              </a:xfrm>
              <a:custGeom>
                <a:avLst/>
                <a:gdLst>
                  <a:gd name="T0" fmla="*/ 176 w 176"/>
                  <a:gd name="T1" fmla="*/ 118 h 148"/>
                  <a:gd name="T2" fmla="*/ 117 w 176"/>
                  <a:gd name="T3" fmla="*/ 148 h 148"/>
                  <a:gd name="T4" fmla="*/ 61 w 176"/>
                  <a:gd name="T5" fmla="*/ 148 h 148"/>
                  <a:gd name="T6" fmla="*/ 0 w 176"/>
                  <a:gd name="T7" fmla="*/ 118 h 148"/>
                  <a:gd name="T8" fmla="*/ 0 w 176"/>
                  <a:gd name="T9" fmla="*/ 12 h 148"/>
                  <a:gd name="T10" fmla="*/ 14 w 176"/>
                  <a:gd name="T11" fmla="*/ 0 h 148"/>
                  <a:gd name="T12" fmla="*/ 162 w 176"/>
                  <a:gd name="T13" fmla="*/ 0 h 148"/>
                  <a:gd name="T14" fmla="*/ 176 w 176"/>
                  <a:gd name="T15" fmla="*/ 12 h 148"/>
                  <a:gd name="T16" fmla="*/ 176 w 176"/>
                  <a:gd name="T17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148">
                    <a:moveTo>
                      <a:pt x="176" y="118"/>
                    </a:moveTo>
                    <a:cubicBezTo>
                      <a:pt x="176" y="136"/>
                      <a:pt x="124" y="148"/>
                      <a:pt x="117" y="148"/>
                    </a:cubicBezTo>
                    <a:cubicBezTo>
                      <a:pt x="61" y="148"/>
                      <a:pt x="61" y="148"/>
                      <a:pt x="61" y="148"/>
                    </a:cubicBezTo>
                    <a:cubicBezTo>
                      <a:pt x="53" y="148"/>
                      <a:pt x="3" y="138"/>
                      <a:pt x="0" y="1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70" y="0"/>
                      <a:pt x="176" y="5"/>
                      <a:pt x="176" y="12"/>
                    </a:cubicBezTo>
                    <a:lnTo>
                      <a:pt x="176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68@|5FFC:991808|FBC:16777215|LFC:0|LBC:16777215"/>
              <p:cNvSpPr/>
              <p:nvPr/>
            </p:nvSpPr>
            <p:spPr bwMode="auto">
              <a:xfrm>
                <a:off x="5729145" y="3198142"/>
                <a:ext cx="733707" cy="169205"/>
              </a:xfrm>
              <a:custGeom>
                <a:avLst/>
                <a:gdLst>
                  <a:gd name="T0" fmla="*/ 201 w 212"/>
                  <a:gd name="T1" fmla="*/ 29 h 49"/>
                  <a:gd name="T2" fmla="*/ 15 w 212"/>
                  <a:gd name="T3" fmla="*/ 1 h 49"/>
                  <a:gd name="T4" fmla="*/ 1 w 212"/>
                  <a:gd name="T5" fmla="*/ 9 h 49"/>
                  <a:gd name="T6" fmla="*/ 11 w 212"/>
                  <a:gd name="T7" fmla="*/ 20 h 49"/>
                  <a:gd name="T8" fmla="*/ 197 w 212"/>
                  <a:gd name="T9" fmla="*/ 48 h 49"/>
                  <a:gd name="T10" fmla="*/ 211 w 212"/>
                  <a:gd name="T11" fmla="*/ 40 h 49"/>
                  <a:gd name="T12" fmla="*/ 201 w 212"/>
                  <a:gd name="T13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49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3"/>
                      <a:pt x="1" y="9"/>
                    </a:cubicBezTo>
                    <a:cubicBezTo>
                      <a:pt x="0" y="14"/>
                      <a:pt x="5" y="19"/>
                      <a:pt x="11" y="20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203" y="49"/>
                      <a:pt x="209" y="46"/>
                      <a:pt x="211" y="40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69@|5FFC:991808|FBC:16777215|LFC:0|LBC:16777215"/>
              <p:cNvSpPr/>
              <p:nvPr/>
            </p:nvSpPr>
            <p:spPr bwMode="auto">
              <a:xfrm>
                <a:off x="5804996" y="3160217"/>
                <a:ext cx="657857" cy="103566"/>
              </a:xfrm>
              <a:custGeom>
                <a:avLst/>
                <a:gdLst>
                  <a:gd name="T0" fmla="*/ 189 w 190"/>
                  <a:gd name="T1" fmla="*/ 21 h 30"/>
                  <a:gd name="T2" fmla="*/ 179 w 190"/>
                  <a:gd name="T3" fmla="*/ 10 h 30"/>
                  <a:gd name="T4" fmla="*/ 112 w 190"/>
                  <a:gd name="T5" fmla="*/ 0 h 30"/>
                  <a:gd name="T6" fmla="*/ 6 w 190"/>
                  <a:gd name="T7" fmla="*/ 0 h 30"/>
                  <a:gd name="T8" fmla="*/ 0 w 190"/>
                  <a:gd name="T9" fmla="*/ 2 h 30"/>
                  <a:gd name="T10" fmla="*/ 175 w 190"/>
                  <a:gd name="T11" fmla="*/ 29 h 30"/>
                  <a:gd name="T12" fmla="*/ 189 w 190"/>
                  <a:gd name="T13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30">
                    <a:moveTo>
                      <a:pt x="189" y="21"/>
                    </a:moveTo>
                    <a:cubicBezTo>
                      <a:pt x="190" y="16"/>
                      <a:pt x="185" y="11"/>
                      <a:pt x="179" y="1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81" y="30"/>
                      <a:pt x="187" y="26"/>
                      <a:pt x="189" y="21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70@|5FFC:991808|FBC:16777215|LFC:0|LBC:16777215"/>
              <p:cNvSpPr/>
              <p:nvPr/>
            </p:nvSpPr>
            <p:spPr bwMode="auto">
              <a:xfrm>
                <a:off x="5729145" y="3291496"/>
                <a:ext cx="733707" cy="173581"/>
              </a:xfrm>
              <a:custGeom>
                <a:avLst/>
                <a:gdLst>
                  <a:gd name="T0" fmla="*/ 201 w 212"/>
                  <a:gd name="T1" fmla="*/ 29 h 50"/>
                  <a:gd name="T2" fmla="*/ 15 w 212"/>
                  <a:gd name="T3" fmla="*/ 1 h 50"/>
                  <a:gd name="T4" fmla="*/ 1 w 212"/>
                  <a:gd name="T5" fmla="*/ 9 h 50"/>
                  <a:gd name="T6" fmla="*/ 11 w 212"/>
                  <a:gd name="T7" fmla="*/ 21 h 50"/>
                  <a:gd name="T8" fmla="*/ 197 w 212"/>
                  <a:gd name="T9" fmla="*/ 49 h 50"/>
                  <a:gd name="T10" fmla="*/ 211 w 212"/>
                  <a:gd name="T11" fmla="*/ 41 h 50"/>
                  <a:gd name="T12" fmla="*/ 201 w 212"/>
                  <a:gd name="T13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50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4"/>
                      <a:pt x="1" y="9"/>
                    </a:cubicBezTo>
                    <a:cubicBezTo>
                      <a:pt x="0" y="15"/>
                      <a:pt x="5" y="20"/>
                      <a:pt x="11" y="21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203" y="50"/>
                      <a:pt x="209" y="46"/>
                      <a:pt x="211" y="41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71@|5FFC:991808|FBC:16777215|LFC:0|LBC:16777215"/>
              <p:cNvSpPr/>
              <p:nvPr/>
            </p:nvSpPr>
            <p:spPr bwMode="auto">
              <a:xfrm>
                <a:off x="5729145" y="3387768"/>
                <a:ext cx="733707" cy="170664"/>
              </a:xfrm>
              <a:custGeom>
                <a:avLst/>
                <a:gdLst>
                  <a:gd name="T0" fmla="*/ 201 w 212"/>
                  <a:gd name="T1" fmla="*/ 29 h 49"/>
                  <a:gd name="T2" fmla="*/ 15 w 212"/>
                  <a:gd name="T3" fmla="*/ 1 h 49"/>
                  <a:gd name="T4" fmla="*/ 1 w 212"/>
                  <a:gd name="T5" fmla="*/ 9 h 49"/>
                  <a:gd name="T6" fmla="*/ 11 w 212"/>
                  <a:gd name="T7" fmla="*/ 20 h 49"/>
                  <a:gd name="T8" fmla="*/ 197 w 212"/>
                  <a:gd name="T9" fmla="*/ 48 h 49"/>
                  <a:gd name="T10" fmla="*/ 211 w 212"/>
                  <a:gd name="T11" fmla="*/ 40 h 49"/>
                  <a:gd name="T12" fmla="*/ 201 w 212"/>
                  <a:gd name="T13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49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3"/>
                      <a:pt x="1" y="9"/>
                    </a:cubicBezTo>
                    <a:cubicBezTo>
                      <a:pt x="0" y="14"/>
                      <a:pt x="5" y="19"/>
                      <a:pt x="11" y="20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203" y="49"/>
                      <a:pt x="209" y="45"/>
                      <a:pt x="211" y="40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任意多边形 22"/>
            <p:cNvSpPr/>
            <p:nvPr/>
          </p:nvSpPr>
          <p:spPr bwMode="auto">
            <a:xfrm>
              <a:off x="5193816" y="1720515"/>
              <a:ext cx="1805825" cy="1805825"/>
            </a:xfrm>
            <a:custGeom>
              <a:avLst/>
              <a:gdLst>
                <a:gd name="connsiteX0" fmla="*/ 902184 w 1805825"/>
                <a:gd name="connsiteY0" fmla="*/ 0 h 1805825"/>
                <a:gd name="connsiteX1" fmla="*/ 918958 w 1805825"/>
                <a:gd name="connsiteY1" fmla="*/ 20757 h 1805825"/>
                <a:gd name="connsiteX2" fmla="*/ 918958 w 1805825"/>
                <a:gd name="connsiteY2" fmla="*/ 181360 h 1805825"/>
                <a:gd name="connsiteX3" fmla="*/ 918958 w 1805825"/>
                <a:gd name="connsiteY3" fmla="*/ 291967 h 1805825"/>
                <a:gd name="connsiteX4" fmla="*/ 1025504 w 1805825"/>
                <a:gd name="connsiteY4" fmla="*/ 302721 h 1805825"/>
                <a:gd name="connsiteX5" fmla="*/ 1107420 w 1805825"/>
                <a:gd name="connsiteY5" fmla="*/ 328179 h 1805825"/>
                <a:gd name="connsiteX6" fmla="*/ 1120835 w 1805825"/>
                <a:gd name="connsiteY6" fmla="*/ 293949 h 1805825"/>
                <a:gd name="connsiteX7" fmla="*/ 1168298 w 1805825"/>
                <a:gd name="connsiteY7" fmla="*/ 172834 h 1805825"/>
                <a:gd name="connsiteX8" fmla="*/ 1177802 w 1805825"/>
                <a:gd name="connsiteY8" fmla="*/ 162454 h 1805825"/>
                <a:gd name="connsiteX9" fmla="*/ 1192490 w 1805825"/>
                <a:gd name="connsiteY9" fmla="*/ 162454 h 1805825"/>
                <a:gd name="connsiteX10" fmla="*/ 1202858 w 1805825"/>
                <a:gd name="connsiteY10" fmla="*/ 186675 h 1805825"/>
                <a:gd name="connsiteX11" fmla="*/ 1142861 w 1805825"/>
                <a:gd name="connsiteY11" fmla="*/ 339774 h 1805825"/>
                <a:gd name="connsiteX12" fmla="*/ 1244307 w 1805825"/>
                <a:gd name="connsiteY12" fmla="*/ 394903 h 1805825"/>
                <a:gd name="connsiteX13" fmla="*/ 1320444 w 1805825"/>
                <a:gd name="connsiteY13" fmla="*/ 460916 h 1805825"/>
                <a:gd name="connsiteX14" fmla="*/ 1358782 w 1805825"/>
                <a:gd name="connsiteY14" fmla="*/ 422621 h 1805825"/>
                <a:gd name="connsiteX15" fmla="*/ 1515021 w 1805825"/>
                <a:gd name="connsiteY15" fmla="*/ 266559 h 1805825"/>
                <a:gd name="connsiteX16" fmla="*/ 1539257 w 1805825"/>
                <a:gd name="connsiteY16" fmla="*/ 266559 h 1805825"/>
                <a:gd name="connsiteX17" fmla="*/ 1539257 w 1805825"/>
                <a:gd name="connsiteY17" fmla="*/ 290768 h 1805825"/>
                <a:gd name="connsiteX18" fmla="*/ 1346393 w 1805825"/>
                <a:gd name="connsiteY18" fmla="*/ 483414 h 1805825"/>
                <a:gd name="connsiteX19" fmla="*/ 1355129 w 1805825"/>
                <a:gd name="connsiteY19" fmla="*/ 490989 h 1805825"/>
                <a:gd name="connsiteX20" fmla="*/ 1421634 w 1805825"/>
                <a:gd name="connsiteY20" fmla="*/ 578947 h 1805825"/>
                <a:gd name="connsiteX21" fmla="*/ 1453106 w 1805825"/>
                <a:gd name="connsiteY21" fmla="*/ 641450 h 1805825"/>
                <a:gd name="connsiteX22" fmla="*/ 1488217 w 1805825"/>
                <a:gd name="connsiteY22" fmla="*/ 626067 h 1805825"/>
                <a:gd name="connsiteX23" fmla="*/ 1607502 w 1805825"/>
                <a:gd name="connsiteY23" fmla="*/ 573805 h 1805825"/>
                <a:gd name="connsiteX24" fmla="*/ 1631704 w 1805825"/>
                <a:gd name="connsiteY24" fmla="*/ 584207 h 1805825"/>
                <a:gd name="connsiteX25" fmla="*/ 1621331 w 1805825"/>
                <a:gd name="connsiteY25" fmla="*/ 608477 h 1805825"/>
                <a:gd name="connsiteX26" fmla="*/ 1491917 w 1805825"/>
                <a:gd name="connsiteY26" fmla="*/ 665177 h 1805825"/>
                <a:gd name="connsiteX27" fmla="*/ 1469909 w 1805825"/>
                <a:gd name="connsiteY27" fmla="*/ 674819 h 1805825"/>
                <a:gd name="connsiteX28" fmla="*/ 1471648 w 1805825"/>
                <a:gd name="connsiteY28" fmla="*/ 678274 h 1805825"/>
                <a:gd name="connsiteX29" fmla="*/ 1503143 w 1805825"/>
                <a:gd name="connsiteY29" fmla="*/ 786939 h 1805825"/>
                <a:gd name="connsiteX30" fmla="*/ 1512440 w 1805825"/>
                <a:gd name="connsiteY30" fmla="*/ 885410 h 1805825"/>
                <a:gd name="connsiteX31" fmla="*/ 1564097 w 1805825"/>
                <a:gd name="connsiteY31" fmla="*/ 885410 h 1805825"/>
                <a:gd name="connsiteX32" fmla="*/ 1785069 w 1805825"/>
                <a:gd name="connsiteY32" fmla="*/ 885410 h 1805825"/>
                <a:gd name="connsiteX33" fmla="*/ 1805825 w 1805825"/>
                <a:gd name="connsiteY33" fmla="*/ 902914 h 1805825"/>
                <a:gd name="connsiteX34" fmla="*/ 1785069 w 1805825"/>
                <a:gd name="connsiteY34" fmla="*/ 920418 h 1805825"/>
                <a:gd name="connsiteX35" fmla="*/ 1624465 w 1805825"/>
                <a:gd name="connsiteY35" fmla="*/ 920418 h 1805825"/>
                <a:gd name="connsiteX36" fmla="*/ 1512330 w 1805825"/>
                <a:gd name="connsiteY36" fmla="*/ 920418 h 1805825"/>
                <a:gd name="connsiteX37" fmla="*/ 1501660 w 1805825"/>
                <a:gd name="connsiteY37" fmla="*/ 1026381 h 1805825"/>
                <a:gd name="connsiteX38" fmla="*/ 1477041 w 1805825"/>
                <a:gd name="connsiteY38" fmla="*/ 1109374 h 1805825"/>
                <a:gd name="connsiteX39" fmla="*/ 1510549 w 1805825"/>
                <a:gd name="connsiteY39" fmla="*/ 1122562 h 1805825"/>
                <a:gd name="connsiteX40" fmla="*/ 1631545 w 1805825"/>
                <a:gd name="connsiteY40" fmla="*/ 1170182 h 1805825"/>
                <a:gd name="connsiteX41" fmla="*/ 1641915 w 1805825"/>
                <a:gd name="connsiteY41" fmla="*/ 1194454 h 1805825"/>
                <a:gd name="connsiteX42" fmla="*/ 1624632 w 1805825"/>
                <a:gd name="connsiteY42" fmla="*/ 1204856 h 1805825"/>
                <a:gd name="connsiteX43" fmla="*/ 1617719 w 1805825"/>
                <a:gd name="connsiteY43" fmla="*/ 1204856 h 1805825"/>
                <a:gd name="connsiteX44" fmla="*/ 1463425 w 1805825"/>
                <a:gd name="connsiteY44" fmla="*/ 1144131 h 1805825"/>
                <a:gd name="connsiteX45" fmla="*/ 1425504 w 1805825"/>
                <a:gd name="connsiteY45" fmla="*/ 1220589 h 1805825"/>
                <a:gd name="connsiteX46" fmla="*/ 1345412 w 1805825"/>
                <a:gd name="connsiteY46" fmla="*/ 1321431 h 1805825"/>
                <a:gd name="connsiteX47" fmla="*/ 1383018 w 1805825"/>
                <a:gd name="connsiteY47" fmla="*/ 1358995 h 1805825"/>
                <a:gd name="connsiteX48" fmla="*/ 1539257 w 1805825"/>
                <a:gd name="connsiteY48" fmla="*/ 1515057 h 1805825"/>
                <a:gd name="connsiteX49" fmla="*/ 1539257 w 1805825"/>
                <a:gd name="connsiteY49" fmla="*/ 1539266 h 1805825"/>
                <a:gd name="connsiteX50" fmla="*/ 1528870 w 1805825"/>
                <a:gd name="connsiteY50" fmla="*/ 1546183 h 1805825"/>
                <a:gd name="connsiteX51" fmla="*/ 1515021 w 1805825"/>
                <a:gd name="connsiteY51" fmla="*/ 1539266 h 1805825"/>
                <a:gd name="connsiteX52" fmla="*/ 1322757 w 1805825"/>
                <a:gd name="connsiteY52" fmla="*/ 1347219 h 1805825"/>
                <a:gd name="connsiteX53" fmla="*/ 1271237 w 1805825"/>
                <a:gd name="connsiteY53" fmla="*/ 1391629 h 1805825"/>
                <a:gd name="connsiteX54" fmla="*/ 1189783 w 1805825"/>
                <a:gd name="connsiteY54" fmla="*/ 1443806 h 1805825"/>
                <a:gd name="connsiteX55" fmla="*/ 1163327 w 1805825"/>
                <a:gd name="connsiteY55" fmla="*/ 1455311 h 1805825"/>
                <a:gd name="connsiteX56" fmla="*/ 1178467 w 1805825"/>
                <a:gd name="connsiteY56" fmla="*/ 1490020 h 1805825"/>
                <a:gd name="connsiteX57" fmla="*/ 1230571 w 1805825"/>
                <a:gd name="connsiteY57" fmla="*/ 1609468 h 1805825"/>
                <a:gd name="connsiteX58" fmla="*/ 1220201 w 1805825"/>
                <a:gd name="connsiteY58" fmla="*/ 1633703 h 1805825"/>
                <a:gd name="connsiteX59" fmla="*/ 1213288 w 1805825"/>
                <a:gd name="connsiteY59" fmla="*/ 1633703 h 1805825"/>
                <a:gd name="connsiteX60" fmla="*/ 1196004 w 1805825"/>
                <a:gd name="connsiteY60" fmla="*/ 1623317 h 1805825"/>
                <a:gd name="connsiteX61" fmla="*/ 1139476 w 1805825"/>
                <a:gd name="connsiteY61" fmla="*/ 1493726 h 1805825"/>
                <a:gd name="connsiteX62" fmla="*/ 1129194 w 1805825"/>
                <a:gd name="connsiteY62" fmla="*/ 1470156 h 1805825"/>
                <a:gd name="connsiteX63" fmla="*/ 1100217 w 1805825"/>
                <a:gd name="connsiteY63" fmla="*/ 1482758 h 1805825"/>
                <a:gd name="connsiteX64" fmla="*/ 1003898 w 1805825"/>
                <a:gd name="connsiteY64" fmla="*/ 1507127 h 1805825"/>
                <a:gd name="connsiteX65" fmla="*/ 918958 w 1805825"/>
                <a:gd name="connsiteY65" fmla="*/ 1514163 h 1805825"/>
                <a:gd name="connsiteX66" fmla="*/ 918958 w 1805825"/>
                <a:gd name="connsiteY66" fmla="*/ 1567557 h 1805825"/>
                <a:gd name="connsiteX67" fmla="*/ 918958 w 1805825"/>
                <a:gd name="connsiteY67" fmla="*/ 1788528 h 1805825"/>
                <a:gd name="connsiteX68" fmla="*/ 902184 w 1805825"/>
                <a:gd name="connsiteY68" fmla="*/ 1805825 h 1805825"/>
                <a:gd name="connsiteX69" fmla="*/ 885409 w 1805825"/>
                <a:gd name="connsiteY69" fmla="*/ 1788528 h 1805825"/>
                <a:gd name="connsiteX70" fmla="*/ 885409 w 1805825"/>
                <a:gd name="connsiteY70" fmla="*/ 1627925 h 1805825"/>
                <a:gd name="connsiteX71" fmla="*/ 885409 w 1805825"/>
                <a:gd name="connsiteY71" fmla="*/ 1513859 h 1805825"/>
                <a:gd name="connsiteX72" fmla="*/ 778862 w 1805825"/>
                <a:gd name="connsiteY72" fmla="*/ 1503105 h 1805825"/>
                <a:gd name="connsiteX73" fmla="*/ 696946 w 1805825"/>
                <a:gd name="connsiteY73" fmla="*/ 1477647 h 1805825"/>
                <a:gd name="connsiteX74" fmla="*/ 683532 w 1805825"/>
                <a:gd name="connsiteY74" fmla="*/ 1511876 h 1805825"/>
                <a:gd name="connsiteX75" fmla="*/ 636069 w 1805825"/>
                <a:gd name="connsiteY75" fmla="*/ 1632991 h 1805825"/>
                <a:gd name="connsiteX76" fmla="*/ 618788 w 1805825"/>
                <a:gd name="connsiteY76" fmla="*/ 1646831 h 1805825"/>
                <a:gd name="connsiteX77" fmla="*/ 611876 w 1805825"/>
                <a:gd name="connsiteY77" fmla="*/ 1643371 h 1805825"/>
                <a:gd name="connsiteX78" fmla="*/ 601508 w 1805825"/>
                <a:gd name="connsiteY78" fmla="*/ 1619150 h 1805825"/>
                <a:gd name="connsiteX79" fmla="*/ 661505 w 1805825"/>
                <a:gd name="connsiteY79" fmla="*/ 1466052 h 1805825"/>
                <a:gd name="connsiteX80" fmla="*/ 560059 w 1805825"/>
                <a:gd name="connsiteY80" fmla="*/ 1410923 h 1805825"/>
                <a:gd name="connsiteX81" fmla="*/ 483921 w 1805825"/>
                <a:gd name="connsiteY81" fmla="*/ 1344910 h 1805825"/>
                <a:gd name="connsiteX82" fmla="*/ 445584 w 1805825"/>
                <a:gd name="connsiteY82" fmla="*/ 1383204 h 1805825"/>
                <a:gd name="connsiteX83" fmla="*/ 289344 w 1805825"/>
                <a:gd name="connsiteY83" fmla="*/ 1539266 h 1805825"/>
                <a:gd name="connsiteX84" fmla="*/ 275495 w 1805825"/>
                <a:gd name="connsiteY84" fmla="*/ 1546183 h 1805825"/>
                <a:gd name="connsiteX85" fmla="*/ 265107 w 1805825"/>
                <a:gd name="connsiteY85" fmla="*/ 1539266 h 1805825"/>
                <a:gd name="connsiteX86" fmla="*/ 265107 w 1805825"/>
                <a:gd name="connsiteY86" fmla="*/ 1515057 h 1805825"/>
                <a:gd name="connsiteX87" fmla="*/ 457972 w 1805825"/>
                <a:gd name="connsiteY87" fmla="*/ 1322411 h 1805825"/>
                <a:gd name="connsiteX88" fmla="*/ 449237 w 1805825"/>
                <a:gd name="connsiteY88" fmla="*/ 1314838 h 1805825"/>
                <a:gd name="connsiteX89" fmla="*/ 382732 w 1805825"/>
                <a:gd name="connsiteY89" fmla="*/ 1226879 h 1805825"/>
                <a:gd name="connsiteX90" fmla="*/ 351487 w 1805825"/>
                <a:gd name="connsiteY90" fmla="*/ 1164827 h 1805825"/>
                <a:gd name="connsiteX91" fmla="*/ 316150 w 1805825"/>
                <a:gd name="connsiteY91" fmla="*/ 1180309 h 1805825"/>
                <a:gd name="connsiteX92" fmla="*/ 196864 w 1805825"/>
                <a:gd name="connsiteY92" fmla="*/ 1232571 h 1805825"/>
                <a:gd name="connsiteX93" fmla="*/ 189949 w 1805825"/>
                <a:gd name="connsiteY93" fmla="*/ 1232571 h 1805825"/>
                <a:gd name="connsiteX94" fmla="*/ 172662 w 1805825"/>
                <a:gd name="connsiteY94" fmla="*/ 1222170 h 1805825"/>
                <a:gd name="connsiteX95" fmla="*/ 183035 w 1805825"/>
                <a:gd name="connsiteY95" fmla="*/ 1197899 h 1805825"/>
                <a:gd name="connsiteX96" fmla="*/ 312449 w 1805825"/>
                <a:gd name="connsiteY96" fmla="*/ 1141200 h 1805825"/>
                <a:gd name="connsiteX97" fmla="*/ 334685 w 1805825"/>
                <a:gd name="connsiteY97" fmla="*/ 1131458 h 1805825"/>
                <a:gd name="connsiteX98" fmla="*/ 332718 w 1805825"/>
                <a:gd name="connsiteY98" fmla="*/ 1127553 h 1805825"/>
                <a:gd name="connsiteX99" fmla="*/ 301223 w 1805825"/>
                <a:gd name="connsiteY99" fmla="*/ 1018887 h 1805825"/>
                <a:gd name="connsiteX100" fmla="*/ 291927 w 1805825"/>
                <a:gd name="connsiteY100" fmla="*/ 920418 h 1805825"/>
                <a:gd name="connsiteX101" fmla="*/ 238269 w 1805825"/>
                <a:gd name="connsiteY101" fmla="*/ 920418 h 1805825"/>
                <a:gd name="connsiteX102" fmla="*/ 17297 w 1805825"/>
                <a:gd name="connsiteY102" fmla="*/ 920418 h 1805825"/>
                <a:gd name="connsiteX103" fmla="*/ 0 w 1805825"/>
                <a:gd name="connsiteY103" fmla="*/ 902914 h 1805825"/>
                <a:gd name="connsiteX104" fmla="*/ 17297 w 1805825"/>
                <a:gd name="connsiteY104" fmla="*/ 885410 h 1805825"/>
                <a:gd name="connsiteX105" fmla="*/ 177901 w 1805825"/>
                <a:gd name="connsiteY105" fmla="*/ 885410 h 1805825"/>
                <a:gd name="connsiteX106" fmla="*/ 292037 w 1805825"/>
                <a:gd name="connsiteY106" fmla="*/ 885410 h 1805825"/>
                <a:gd name="connsiteX107" fmla="*/ 302706 w 1805825"/>
                <a:gd name="connsiteY107" fmla="*/ 779445 h 1805825"/>
                <a:gd name="connsiteX108" fmla="*/ 327180 w 1805825"/>
                <a:gd name="connsiteY108" fmla="*/ 696944 h 1805825"/>
                <a:gd name="connsiteX109" fmla="*/ 293817 w 1805825"/>
                <a:gd name="connsiteY109" fmla="*/ 683814 h 1805825"/>
                <a:gd name="connsiteX110" fmla="*/ 172821 w 1805825"/>
                <a:gd name="connsiteY110" fmla="*/ 636194 h 1805825"/>
                <a:gd name="connsiteX111" fmla="*/ 162451 w 1805825"/>
                <a:gd name="connsiteY111" fmla="*/ 611922 h 1805825"/>
                <a:gd name="connsiteX112" fmla="*/ 186648 w 1805825"/>
                <a:gd name="connsiteY112" fmla="*/ 601520 h 1805825"/>
                <a:gd name="connsiteX113" fmla="*/ 340713 w 1805825"/>
                <a:gd name="connsiteY113" fmla="*/ 662155 h 1805825"/>
                <a:gd name="connsiteX114" fmla="*/ 378863 w 1805825"/>
                <a:gd name="connsiteY114" fmla="*/ 585238 h 1805825"/>
                <a:gd name="connsiteX115" fmla="*/ 458955 w 1805825"/>
                <a:gd name="connsiteY115" fmla="*/ 484396 h 1805825"/>
                <a:gd name="connsiteX116" fmla="*/ 421347 w 1805825"/>
                <a:gd name="connsiteY116" fmla="*/ 446830 h 1805825"/>
                <a:gd name="connsiteX117" fmla="*/ 265108 w 1805825"/>
                <a:gd name="connsiteY117" fmla="*/ 290768 h 1805825"/>
                <a:gd name="connsiteX118" fmla="*/ 265108 w 1805825"/>
                <a:gd name="connsiteY118" fmla="*/ 266559 h 1805825"/>
                <a:gd name="connsiteX119" fmla="*/ 289345 w 1805825"/>
                <a:gd name="connsiteY119" fmla="*/ 266559 h 1805825"/>
                <a:gd name="connsiteX120" fmla="*/ 481611 w 1805825"/>
                <a:gd name="connsiteY120" fmla="*/ 458607 h 1805825"/>
                <a:gd name="connsiteX121" fmla="*/ 533131 w 1805825"/>
                <a:gd name="connsiteY121" fmla="*/ 414198 h 1805825"/>
                <a:gd name="connsiteX122" fmla="*/ 614585 w 1805825"/>
                <a:gd name="connsiteY122" fmla="*/ 362021 h 1805825"/>
                <a:gd name="connsiteX123" fmla="*/ 640839 w 1805825"/>
                <a:gd name="connsiteY123" fmla="*/ 350603 h 1805825"/>
                <a:gd name="connsiteX124" fmla="*/ 625898 w 1805825"/>
                <a:gd name="connsiteY124" fmla="*/ 316351 h 1805825"/>
                <a:gd name="connsiteX125" fmla="*/ 573794 w 1805825"/>
                <a:gd name="connsiteY125" fmla="*/ 196902 h 1805825"/>
                <a:gd name="connsiteX126" fmla="*/ 584164 w 1805825"/>
                <a:gd name="connsiteY126" fmla="*/ 172667 h 1805825"/>
                <a:gd name="connsiteX127" fmla="*/ 608361 w 1805825"/>
                <a:gd name="connsiteY127" fmla="*/ 183054 h 1805825"/>
                <a:gd name="connsiteX128" fmla="*/ 664890 w 1805825"/>
                <a:gd name="connsiteY128" fmla="*/ 312645 h 1805825"/>
                <a:gd name="connsiteX129" fmla="*/ 674972 w 1805825"/>
                <a:gd name="connsiteY129" fmla="*/ 335758 h 1805825"/>
                <a:gd name="connsiteX130" fmla="*/ 704151 w 1805825"/>
                <a:gd name="connsiteY130" fmla="*/ 323068 h 1805825"/>
                <a:gd name="connsiteX131" fmla="*/ 800469 w 1805825"/>
                <a:gd name="connsiteY131" fmla="*/ 298699 h 1805825"/>
                <a:gd name="connsiteX132" fmla="*/ 885409 w 1805825"/>
                <a:gd name="connsiteY132" fmla="*/ 291664 h 1805825"/>
                <a:gd name="connsiteX133" fmla="*/ 885409 w 1805825"/>
                <a:gd name="connsiteY133" fmla="*/ 241728 h 1805825"/>
                <a:gd name="connsiteX134" fmla="*/ 885409 w 1805825"/>
                <a:gd name="connsiteY134" fmla="*/ 20757 h 1805825"/>
                <a:gd name="connsiteX135" fmla="*/ 902184 w 1805825"/>
                <a:gd name="connsiteY135" fmla="*/ 0 h 18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805825" h="1805825">
                  <a:moveTo>
                    <a:pt x="902184" y="0"/>
                  </a:moveTo>
                  <a:cubicBezTo>
                    <a:pt x="912248" y="0"/>
                    <a:pt x="918958" y="10378"/>
                    <a:pt x="918958" y="20757"/>
                  </a:cubicBezTo>
                  <a:cubicBezTo>
                    <a:pt x="918958" y="76000"/>
                    <a:pt x="918958" y="129516"/>
                    <a:pt x="918958" y="181360"/>
                  </a:cubicBezTo>
                  <a:lnTo>
                    <a:pt x="918958" y="291967"/>
                  </a:lnTo>
                  <a:lnTo>
                    <a:pt x="1025504" y="302721"/>
                  </a:lnTo>
                  <a:lnTo>
                    <a:pt x="1107420" y="328179"/>
                  </a:lnTo>
                  <a:lnTo>
                    <a:pt x="1120835" y="293949"/>
                  </a:lnTo>
                  <a:cubicBezTo>
                    <a:pt x="1168298" y="172834"/>
                    <a:pt x="1168298" y="172834"/>
                    <a:pt x="1168298" y="172834"/>
                  </a:cubicBezTo>
                  <a:cubicBezTo>
                    <a:pt x="1170026" y="167644"/>
                    <a:pt x="1173482" y="164184"/>
                    <a:pt x="1177802" y="162454"/>
                  </a:cubicBezTo>
                  <a:cubicBezTo>
                    <a:pt x="1182122" y="160724"/>
                    <a:pt x="1187306" y="160724"/>
                    <a:pt x="1192490" y="162454"/>
                  </a:cubicBezTo>
                  <a:cubicBezTo>
                    <a:pt x="1202858" y="165914"/>
                    <a:pt x="1206314" y="176294"/>
                    <a:pt x="1202858" y="186675"/>
                  </a:cubicBezTo>
                  <a:lnTo>
                    <a:pt x="1142861" y="339774"/>
                  </a:lnTo>
                  <a:lnTo>
                    <a:pt x="1244307" y="394903"/>
                  </a:lnTo>
                  <a:lnTo>
                    <a:pt x="1320444" y="460916"/>
                  </a:lnTo>
                  <a:lnTo>
                    <a:pt x="1358782" y="422621"/>
                  </a:lnTo>
                  <a:cubicBezTo>
                    <a:pt x="1515021" y="266559"/>
                    <a:pt x="1515021" y="266559"/>
                    <a:pt x="1515021" y="266559"/>
                  </a:cubicBezTo>
                  <a:cubicBezTo>
                    <a:pt x="1521946" y="259642"/>
                    <a:pt x="1532333" y="259642"/>
                    <a:pt x="1539257" y="266559"/>
                  </a:cubicBezTo>
                  <a:cubicBezTo>
                    <a:pt x="1546182" y="273476"/>
                    <a:pt x="1546182" y="283851"/>
                    <a:pt x="1539257" y="290768"/>
                  </a:cubicBezTo>
                  <a:lnTo>
                    <a:pt x="1346393" y="483414"/>
                  </a:lnTo>
                  <a:lnTo>
                    <a:pt x="1355129" y="490989"/>
                  </a:lnTo>
                  <a:cubicBezTo>
                    <a:pt x="1379821" y="518188"/>
                    <a:pt x="1402102" y="547620"/>
                    <a:pt x="1421634" y="578947"/>
                  </a:cubicBezTo>
                  <a:lnTo>
                    <a:pt x="1453106" y="641450"/>
                  </a:lnTo>
                  <a:lnTo>
                    <a:pt x="1488217" y="626067"/>
                  </a:lnTo>
                  <a:cubicBezTo>
                    <a:pt x="1607502" y="573805"/>
                    <a:pt x="1607502" y="573805"/>
                    <a:pt x="1607502" y="573805"/>
                  </a:cubicBezTo>
                  <a:cubicBezTo>
                    <a:pt x="1614417" y="570338"/>
                    <a:pt x="1628246" y="573805"/>
                    <a:pt x="1631704" y="584207"/>
                  </a:cubicBezTo>
                  <a:cubicBezTo>
                    <a:pt x="1635161" y="594608"/>
                    <a:pt x="1631704" y="605010"/>
                    <a:pt x="1621331" y="608477"/>
                  </a:cubicBezTo>
                  <a:cubicBezTo>
                    <a:pt x="1576817" y="627980"/>
                    <a:pt x="1533693" y="646874"/>
                    <a:pt x="1491917" y="665177"/>
                  </a:cubicBezTo>
                  <a:lnTo>
                    <a:pt x="1469909" y="674819"/>
                  </a:lnTo>
                  <a:lnTo>
                    <a:pt x="1471648" y="678274"/>
                  </a:lnTo>
                  <a:cubicBezTo>
                    <a:pt x="1485346" y="713052"/>
                    <a:pt x="1495957" y="749387"/>
                    <a:pt x="1503143" y="786939"/>
                  </a:cubicBezTo>
                  <a:lnTo>
                    <a:pt x="1512440" y="885410"/>
                  </a:lnTo>
                  <a:lnTo>
                    <a:pt x="1564097" y="885410"/>
                  </a:lnTo>
                  <a:cubicBezTo>
                    <a:pt x="1785069" y="885410"/>
                    <a:pt x="1785069" y="885410"/>
                    <a:pt x="1785069" y="885410"/>
                  </a:cubicBezTo>
                  <a:cubicBezTo>
                    <a:pt x="1795447" y="885410"/>
                    <a:pt x="1805825" y="892412"/>
                    <a:pt x="1805825" y="902914"/>
                  </a:cubicBezTo>
                  <a:cubicBezTo>
                    <a:pt x="1805825" y="913417"/>
                    <a:pt x="1795447" y="920418"/>
                    <a:pt x="1785069" y="920418"/>
                  </a:cubicBezTo>
                  <a:cubicBezTo>
                    <a:pt x="1729826" y="920418"/>
                    <a:pt x="1676309" y="920418"/>
                    <a:pt x="1624465" y="920418"/>
                  </a:cubicBezTo>
                  <a:lnTo>
                    <a:pt x="1512330" y="920418"/>
                  </a:lnTo>
                  <a:lnTo>
                    <a:pt x="1501660" y="1026381"/>
                  </a:lnTo>
                  <a:lnTo>
                    <a:pt x="1477041" y="1109374"/>
                  </a:lnTo>
                  <a:lnTo>
                    <a:pt x="1510549" y="1122562"/>
                  </a:lnTo>
                  <a:cubicBezTo>
                    <a:pt x="1631545" y="1170182"/>
                    <a:pt x="1631545" y="1170182"/>
                    <a:pt x="1631545" y="1170182"/>
                  </a:cubicBezTo>
                  <a:cubicBezTo>
                    <a:pt x="1641915" y="1173649"/>
                    <a:pt x="1645372" y="1184051"/>
                    <a:pt x="1641915" y="1194454"/>
                  </a:cubicBezTo>
                  <a:cubicBezTo>
                    <a:pt x="1638459" y="1201389"/>
                    <a:pt x="1631545" y="1204856"/>
                    <a:pt x="1624632" y="1204856"/>
                  </a:cubicBezTo>
                  <a:cubicBezTo>
                    <a:pt x="1624632" y="1204856"/>
                    <a:pt x="1621175" y="1204856"/>
                    <a:pt x="1617719" y="1204856"/>
                  </a:cubicBezTo>
                  <a:lnTo>
                    <a:pt x="1463425" y="1144131"/>
                  </a:lnTo>
                  <a:lnTo>
                    <a:pt x="1425504" y="1220589"/>
                  </a:lnTo>
                  <a:lnTo>
                    <a:pt x="1345412" y="1321431"/>
                  </a:lnTo>
                  <a:lnTo>
                    <a:pt x="1383018" y="1358995"/>
                  </a:lnTo>
                  <a:cubicBezTo>
                    <a:pt x="1539257" y="1515057"/>
                    <a:pt x="1539257" y="1515057"/>
                    <a:pt x="1539257" y="1515057"/>
                  </a:cubicBezTo>
                  <a:cubicBezTo>
                    <a:pt x="1546182" y="1521974"/>
                    <a:pt x="1546182" y="1532349"/>
                    <a:pt x="1539257" y="1539266"/>
                  </a:cubicBezTo>
                  <a:cubicBezTo>
                    <a:pt x="1535795" y="1542725"/>
                    <a:pt x="1532333" y="1546183"/>
                    <a:pt x="1528870" y="1546183"/>
                  </a:cubicBezTo>
                  <a:cubicBezTo>
                    <a:pt x="1521946" y="1546183"/>
                    <a:pt x="1518483" y="1542725"/>
                    <a:pt x="1515021" y="1539266"/>
                  </a:cubicBezTo>
                  <a:lnTo>
                    <a:pt x="1322757" y="1347219"/>
                  </a:lnTo>
                  <a:lnTo>
                    <a:pt x="1271237" y="1391629"/>
                  </a:lnTo>
                  <a:cubicBezTo>
                    <a:pt x="1245588" y="1411074"/>
                    <a:pt x="1218361" y="1428542"/>
                    <a:pt x="1189783" y="1443806"/>
                  </a:cubicBezTo>
                  <a:lnTo>
                    <a:pt x="1163327" y="1455311"/>
                  </a:lnTo>
                  <a:lnTo>
                    <a:pt x="1178467" y="1490020"/>
                  </a:lnTo>
                  <a:cubicBezTo>
                    <a:pt x="1230571" y="1609468"/>
                    <a:pt x="1230571" y="1609468"/>
                    <a:pt x="1230571" y="1609468"/>
                  </a:cubicBezTo>
                  <a:cubicBezTo>
                    <a:pt x="1234028" y="1619855"/>
                    <a:pt x="1230571" y="1630241"/>
                    <a:pt x="1220201" y="1633703"/>
                  </a:cubicBezTo>
                  <a:cubicBezTo>
                    <a:pt x="1216745" y="1633703"/>
                    <a:pt x="1216745" y="1633703"/>
                    <a:pt x="1213288" y="1633703"/>
                  </a:cubicBezTo>
                  <a:cubicBezTo>
                    <a:pt x="1206374" y="1633703"/>
                    <a:pt x="1199461" y="1630241"/>
                    <a:pt x="1196004" y="1623317"/>
                  </a:cubicBezTo>
                  <a:cubicBezTo>
                    <a:pt x="1176560" y="1578741"/>
                    <a:pt x="1157724" y="1535559"/>
                    <a:pt x="1139476" y="1493726"/>
                  </a:cubicBezTo>
                  <a:lnTo>
                    <a:pt x="1129194" y="1470156"/>
                  </a:lnTo>
                  <a:lnTo>
                    <a:pt x="1100217" y="1482758"/>
                  </a:lnTo>
                  <a:cubicBezTo>
                    <a:pt x="1069161" y="1493387"/>
                    <a:pt x="1036979" y="1501586"/>
                    <a:pt x="1003898" y="1507127"/>
                  </a:cubicBezTo>
                  <a:lnTo>
                    <a:pt x="918958" y="1514163"/>
                  </a:lnTo>
                  <a:lnTo>
                    <a:pt x="918958" y="1567557"/>
                  </a:lnTo>
                  <a:cubicBezTo>
                    <a:pt x="918958" y="1788528"/>
                    <a:pt x="918958" y="1788528"/>
                    <a:pt x="918958" y="1788528"/>
                  </a:cubicBezTo>
                  <a:cubicBezTo>
                    <a:pt x="918958" y="1795447"/>
                    <a:pt x="912248" y="1805825"/>
                    <a:pt x="902184" y="1805825"/>
                  </a:cubicBezTo>
                  <a:cubicBezTo>
                    <a:pt x="892119" y="1805825"/>
                    <a:pt x="885409" y="1795447"/>
                    <a:pt x="885409" y="1788528"/>
                  </a:cubicBezTo>
                  <a:cubicBezTo>
                    <a:pt x="885409" y="1733285"/>
                    <a:pt x="885409" y="1679769"/>
                    <a:pt x="885409" y="1627925"/>
                  </a:cubicBezTo>
                  <a:lnTo>
                    <a:pt x="885409" y="1513859"/>
                  </a:lnTo>
                  <a:lnTo>
                    <a:pt x="778862" y="1503105"/>
                  </a:lnTo>
                  <a:lnTo>
                    <a:pt x="696946" y="1477647"/>
                  </a:lnTo>
                  <a:lnTo>
                    <a:pt x="683532" y="1511876"/>
                  </a:lnTo>
                  <a:cubicBezTo>
                    <a:pt x="636069" y="1632991"/>
                    <a:pt x="636069" y="1632991"/>
                    <a:pt x="636069" y="1632991"/>
                  </a:cubicBezTo>
                  <a:cubicBezTo>
                    <a:pt x="632613" y="1639911"/>
                    <a:pt x="625701" y="1646831"/>
                    <a:pt x="618788" y="1646831"/>
                  </a:cubicBezTo>
                  <a:cubicBezTo>
                    <a:pt x="615332" y="1646831"/>
                    <a:pt x="615332" y="1643371"/>
                    <a:pt x="611876" y="1643371"/>
                  </a:cubicBezTo>
                  <a:cubicBezTo>
                    <a:pt x="601508" y="1639911"/>
                    <a:pt x="598052" y="1629531"/>
                    <a:pt x="601508" y="1619150"/>
                  </a:cubicBezTo>
                  <a:lnTo>
                    <a:pt x="661505" y="1466052"/>
                  </a:lnTo>
                  <a:lnTo>
                    <a:pt x="560059" y="1410923"/>
                  </a:lnTo>
                  <a:lnTo>
                    <a:pt x="483921" y="1344910"/>
                  </a:lnTo>
                  <a:lnTo>
                    <a:pt x="445584" y="1383204"/>
                  </a:lnTo>
                  <a:cubicBezTo>
                    <a:pt x="289344" y="1539266"/>
                    <a:pt x="289344" y="1539266"/>
                    <a:pt x="289344" y="1539266"/>
                  </a:cubicBezTo>
                  <a:cubicBezTo>
                    <a:pt x="285882" y="1542725"/>
                    <a:pt x="282419" y="1546183"/>
                    <a:pt x="275495" y="1546183"/>
                  </a:cubicBezTo>
                  <a:cubicBezTo>
                    <a:pt x="272032" y="1546183"/>
                    <a:pt x="268570" y="1542725"/>
                    <a:pt x="265107" y="1539266"/>
                  </a:cubicBezTo>
                  <a:cubicBezTo>
                    <a:pt x="258183" y="1532349"/>
                    <a:pt x="258183" y="1521974"/>
                    <a:pt x="265107" y="1515057"/>
                  </a:cubicBezTo>
                  <a:lnTo>
                    <a:pt x="457972" y="1322411"/>
                  </a:lnTo>
                  <a:lnTo>
                    <a:pt x="449237" y="1314838"/>
                  </a:lnTo>
                  <a:cubicBezTo>
                    <a:pt x="424546" y="1287639"/>
                    <a:pt x="402265" y="1258206"/>
                    <a:pt x="382732" y="1226879"/>
                  </a:cubicBezTo>
                  <a:lnTo>
                    <a:pt x="351487" y="1164827"/>
                  </a:lnTo>
                  <a:lnTo>
                    <a:pt x="316150" y="1180309"/>
                  </a:lnTo>
                  <a:cubicBezTo>
                    <a:pt x="196864" y="1232571"/>
                    <a:pt x="196864" y="1232571"/>
                    <a:pt x="196864" y="1232571"/>
                  </a:cubicBezTo>
                  <a:cubicBezTo>
                    <a:pt x="193407" y="1232571"/>
                    <a:pt x="193407" y="1232571"/>
                    <a:pt x="189949" y="1232571"/>
                  </a:cubicBezTo>
                  <a:cubicBezTo>
                    <a:pt x="183035" y="1232571"/>
                    <a:pt x="176120" y="1229104"/>
                    <a:pt x="172662" y="1222170"/>
                  </a:cubicBezTo>
                  <a:cubicBezTo>
                    <a:pt x="169205" y="1215235"/>
                    <a:pt x="172662" y="1201366"/>
                    <a:pt x="183035" y="1197899"/>
                  </a:cubicBezTo>
                  <a:cubicBezTo>
                    <a:pt x="227549" y="1178396"/>
                    <a:pt x="270673" y="1159503"/>
                    <a:pt x="312449" y="1141200"/>
                  </a:cubicBezTo>
                  <a:lnTo>
                    <a:pt x="334685" y="1131458"/>
                  </a:lnTo>
                  <a:lnTo>
                    <a:pt x="332718" y="1127553"/>
                  </a:lnTo>
                  <a:cubicBezTo>
                    <a:pt x="319021" y="1092775"/>
                    <a:pt x="308410" y="1056440"/>
                    <a:pt x="301223" y="1018887"/>
                  </a:cubicBezTo>
                  <a:lnTo>
                    <a:pt x="291927" y="920418"/>
                  </a:lnTo>
                  <a:lnTo>
                    <a:pt x="238269" y="920418"/>
                  </a:lnTo>
                  <a:cubicBezTo>
                    <a:pt x="17297" y="920418"/>
                    <a:pt x="17297" y="920418"/>
                    <a:pt x="17297" y="920418"/>
                  </a:cubicBezTo>
                  <a:cubicBezTo>
                    <a:pt x="10378" y="920418"/>
                    <a:pt x="0" y="913417"/>
                    <a:pt x="0" y="902914"/>
                  </a:cubicBezTo>
                  <a:cubicBezTo>
                    <a:pt x="0" y="892412"/>
                    <a:pt x="10378" y="885410"/>
                    <a:pt x="17297" y="885410"/>
                  </a:cubicBezTo>
                  <a:cubicBezTo>
                    <a:pt x="72540" y="885410"/>
                    <a:pt x="126056" y="885410"/>
                    <a:pt x="177901" y="885410"/>
                  </a:cubicBezTo>
                  <a:lnTo>
                    <a:pt x="292037" y="885410"/>
                  </a:lnTo>
                  <a:lnTo>
                    <a:pt x="302706" y="779445"/>
                  </a:lnTo>
                  <a:lnTo>
                    <a:pt x="327180" y="696944"/>
                  </a:lnTo>
                  <a:lnTo>
                    <a:pt x="293817" y="683814"/>
                  </a:lnTo>
                  <a:cubicBezTo>
                    <a:pt x="172821" y="636194"/>
                    <a:pt x="172821" y="636194"/>
                    <a:pt x="172821" y="636194"/>
                  </a:cubicBezTo>
                  <a:cubicBezTo>
                    <a:pt x="162451" y="632727"/>
                    <a:pt x="158994" y="622324"/>
                    <a:pt x="162451" y="611922"/>
                  </a:cubicBezTo>
                  <a:cubicBezTo>
                    <a:pt x="165908" y="601520"/>
                    <a:pt x="176278" y="598052"/>
                    <a:pt x="186648" y="601520"/>
                  </a:cubicBezTo>
                  <a:lnTo>
                    <a:pt x="340713" y="662155"/>
                  </a:lnTo>
                  <a:lnTo>
                    <a:pt x="378863" y="585238"/>
                  </a:lnTo>
                  <a:lnTo>
                    <a:pt x="458955" y="484396"/>
                  </a:lnTo>
                  <a:lnTo>
                    <a:pt x="421347" y="446830"/>
                  </a:lnTo>
                  <a:cubicBezTo>
                    <a:pt x="265108" y="290768"/>
                    <a:pt x="265108" y="290768"/>
                    <a:pt x="265108" y="290768"/>
                  </a:cubicBezTo>
                  <a:cubicBezTo>
                    <a:pt x="258183" y="283851"/>
                    <a:pt x="258183" y="273476"/>
                    <a:pt x="265108" y="266559"/>
                  </a:cubicBezTo>
                  <a:cubicBezTo>
                    <a:pt x="272033" y="259642"/>
                    <a:pt x="282420" y="259642"/>
                    <a:pt x="289345" y="266559"/>
                  </a:cubicBezTo>
                  <a:lnTo>
                    <a:pt x="481611" y="458607"/>
                  </a:lnTo>
                  <a:lnTo>
                    <a:pt x="533131" y="414198"/>
                  </a:lnTo>
                  <a:cubicBezTo>
                    <a:pt x="558780" y="394753"/>
                    <a:pt x="586007" y="377285"/>
                    <a:pt x="614585" y="362021"/>
                  </a:cubicBezTo>
                  <a:lnTo>
                    <a:pt x="640839" y="350603"/>
                  </a:lnTo>
                  <a:lnTo>
                    <a:pt x="625898" y="316351"/>
                  </a:lnTo>
                  <a:cubicBezTo>
                    <a:pt x="573794" y="196902"/>
                    <a:pt x="573794" y="196902"/>
                    <a:pt x="573794" y="196902"/>
                  </a:cubicBezTo>
                  <a:cubicBezTo>
                    <a:pt x="570337" y="189978"/>
                    <a:pt x="573794" y="179592"/>
                    <a:pt x="584164" y="172667"/>
                  </a:cubicBezTo>
                  <a:cubicBezTo>
                    <a:pt x="594534" y="169205"/>
                    <a:pt x="604904" y="172667"/>
                    <a:pt x="608361" y="183054"/>
                  </a:cubicBezTo>
                  <a:cubicBezTo>
                    <a:pt x="627805" y="227629"/>
                    <a:pt x="646642" y="270812"/>
                    <a:pt x="664890" y="312645"/>
                  </a:cubicBezTo>
                  <a:lnTo>
                    <a:pt x="674972" y="335758"/>
                  </a:lnTo>
                  <a:lnTo>
                    <a:pt x="704151" y="323068"/>
                  </a:lnTo>
                  <a:cubicBezTo>
                    <a:pt x="735207" y="312439"/>
                    <a:pt x="767389" y="304241"/>
                    <a:pt x="800469" y="298699"/>
                  </a:cubicBezTo>
                  <a:lnTo>
                    <a:pt x="885409" y="291664"/>
                  </a:lnTo>
                  <a:lnTo>
                    <a:pt x="885409" y="241728"/>
                  </a:lnTo>
                  <a:cubicBezTo>
                    <a:pt x="885409" y="20757"/>
                    <a:pt x="885409" y="20757"/>
                    <a:pt x="885409" y="20757"/>
                  </a:cubicBezTo>
                  <a:cubicBezTo>
                    <a:pt x="885409" y="10378"/>
                    <a:pt x="892119" y="0"/>
                    <a:pt x="90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noAutofit/>
            </a:bodyPr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5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0500" y="4201200"/>
            <a:ext cx="5526900" cy="770400"/>
          </a:xfrm>
        </p:spPr>
        <p:txBody>
          <a:bodyPr anchor="ctr" anchorCtr="0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889019"/>
            <a:ext cx="7886700" cy="2575295"/>
          </a:xfrm>
        </p:spPr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8650" y="3596905"/>
            <a:ext cx="7886700" cy="2575295"/>
          </a:xfrm>
        </p:spPr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8300" y="0"/>
            <a:ext cx="7886700" cy="72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82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106873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82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106873"/>
            <a:ext cx="3887391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86500" y="1857600"/>
            <a:ext cx="5316300" cy="1976400"/>
          </a:xfrm>
        </p:spPr>
        <p:txBody>
          <a:bodyPr anchor="b" anchorCtr="0"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754380"/>
            <a:ext cx="3123900" cy="1602000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54380"/>
            <a:ext cx="46278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356380"/>
            <a:ext cx="3123900" cy="3812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01348" y="365125"/>
            <a:ext cx="1414001" cy="5811838"/>
          </a:xfrm>
        </p:spPr>
        <p:txBody>
          <a:bodyPr vert="eaVer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49" y="365125"/>
            <a:ext cx="630677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7765" y="1"/>
            <a:ext cx="7886700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957943"/>
            <a:ext cx="7886700" cy="52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2" Type="http://schemas.openxmlformats.org/officeDocument/2006/relationships/image" Target="../media/image9.png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2" Type="http://schemas.openxmlformats.org/officeDocument/2006/relationships/image" Target="../media/image4.png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" Type="http://schemas.openxmlformats.org/officeDocument/2006/relationships/image" Target="../media/image6.png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32380" y="1855788"/>
            <a:ext cx="5314950" cy="1977796"/>
          </a:xfrm>
        </p:spPr>
        <p:txBody>
          <a:bodyPr/>
          <a:lstStyle/>
          <a:p>
            <a:r>
              <a:rPr lang="zh-CN" altLang="zh-CN" sz="4500" dirty="0"/>
              <a:t>贪心算法</a:t>
            </a:r>
            <a:endParaRPr lang="zh-CN" altLang="zh-CN" sz="4500" dirty="0"/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00965" y="807085"/>
            <a:ext cx="8996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3600" b="1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 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    例</a:t>
            </a:r>
            <a:r>
              <a:rPr lang="en-US" altLang="zh-CN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2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：</a:t>
            </a:r>
            <a:r>
              <a:rPr lang="zh-CN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阿里巴巴与四十大盗</a:t>
            </a:r>
            <a:r>
              <a:rPr lang="en-US" altLang="zh-CN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   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背包问题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       </a:t>
            </a:r>
            <a:endParaRPr lang="en-US" altLang="zh-CN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533525"/>
            <a:ext cx="5964555" cy="3541395"/>
          </a:xfrm>
          <a:prstGeom prst="rect">
            <a:avLst/>
          </a:prstGeom>
        </p:spPr>
      </p:pic>
      <p:pic>
        <p:nvPicPr>
          <p:cNvPr id="6" name="图片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5217795"/>
            <a:ext cx="5819775" cy="14573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00965" y="807085"/>
            <a:ext cx="8996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3600" b="1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 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    例</a:t>
            </a:r>
            <a:r>
              <a:rPr lang="en-US" altLang="zh-CN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2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：</a:t>
            </a:r>
            <a:r>
              <a:rPr lang="zh-CN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阿里巴巴与四十大盗</a:t>
            </a:r>
            <a:r>
              <a:rPr lang="en-US" altLang="zh-CN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   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背包问题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       </a:t>
            </a:r>
            <a:endParaRPr lang="en-US" altLang="zh-CN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" y="2047240"/>
            <a:ext cx="8219440" cy="23583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00965" y="807085"/>
            <a:ext cx="8996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3600" b="1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 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    例</a:t>
            </a:r>
            <a:r>
              <a:rPr lang="en-US" altLang="zh-CN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3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：作业调度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    </a:t>
            </a:r>
            <a:endParaRPr lang="en-US" altLang="zh-CN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  <p:pic>
        <p:nvPicPr>
          <p:cNvPr id="5" name="图片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" y="1706880"/>
            <a:ext cx="7440930" cy="128524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" y="3091815"/>
            <a:ext cx="6805930" cy="30251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1480" y="1960880"/>
            <a:ext cx="8691880" cy="146812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5" y="3959225"/>
            <a:ext cx="8247380" cy="16548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/>
        <p:txBody>
          <a:bodyPr/>
          <a:p>
            <a:r>
              <a:rPr lang="zh-CN" altLang="en-US"/>
              <a:t>练习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7955" y="612140"/>
            <a:ext cx="899604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3600" b="1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 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    例</a:t>
            </a:r>
            <a:r>
              <a:rPr lang="en-US" altLang="zh-CN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4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：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排队打水问题</a:t>
            </a:r>
            <a:endParaRPr lang="zh-CN" altLang="en-US" sz="2400" b="1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       有N个人排队到R个水龙头去打水，他们装满水桶的时间为 T1，T2，…，Tn为整数且各不相等，应如何安排他们的打水顺序才能使他们花费的时间最少？（人数不超过）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输入格式 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　　第一行n，r (n&lt;=500,r&lt;=75) 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　　第二行为n个人打水所用的时间Ti (Ti&lt;=100)； 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输出格式 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　　最少的花费时间 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【样例输入】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        </a:t>
            </a:r>
            <a:r>
              <a:rPr lang="en-US" altLang="zh-CN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4    2       //4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个人打水，</a:t>
            </a:r>
            <a:r>
              <a:rPr lang="en-US" altLang="zh-CN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2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个水龙头</a:t>
            </a:r>
            <a:endParaRPr lang="en-US" altLang="zh-CN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en-US" altLang="zh-CN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        2  6  4  5  //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每人 打水时间     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【样例输出】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        </a:t>
            </a:r>
            <a:r>
              <a:rPr lang="en-US" altLang="zh-CN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23</a:t>
            </a:r>
            <a:endParaRPr lang="en-US" altLang="zh-CN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/>
        <p:txBody>
          <a:bodyPr/>
          <a:p>
            <a:r>
              <a:rPr lang="zh-CN" altLang="en-US"/>
              <a:t>练习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2705" y="556895"/>
            <a:ext cx="913384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      【算法分析】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        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由于排队时，越靠前面的计算的次数越多，显然越小的排在越前面得出的结果越小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 。    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>
              <a:lnSpc>
                <a:spcPct val="150000"/>
              </a:lnSpc>
            </a:pP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         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>
              <a:lnSpc>
                <a:spcPct val="150000"/>
              </a:lnSpc>
            </a:pPr>
            <a:endParaRPr lang="en-US" altLang="zh-CN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0855" y="3403600"/>
            <a:ext cx="86017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  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基本步骤：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        (1)将输入的时间按从小到大排序；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        (2)将排序后的时间按顺序依次放入每个水龙头的队列中；     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        (3)统计，输出答案。  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1@|1FFC:855309|FBC:16777215|LFC:16777215|LBC:16777215"/>
          <p:cNvSpPr/>
          <p:nvPr>
            <p:custDataLst>
              <p:tags r:id="rId1"/>
            </p:custDataLst>
          </p:nvPr>
        </p:nvSpPr>
        <p:spPr>
          <a:xfrm>
            <a:off x="8956875" y="4662611"/>
            <a:ext cx="101653" cy="704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矩形 84"/>
          <p:cNvSpPr/>
          <p:nvPr>
            <p:custDataLst>
              <p:tags r:id="rId2"/>
            </p:custDataLst>
          </p:nvPr>
        </p:nvSpPr>
        <p:spPr>
          <a:xfrm>
            <a:off x="186310" y="1049274"/>
            <a:ext cx="8771382" cy="4759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8@|1FFC:855309|FBC:16777215|LFC:16777215|LBC:16777215"/>
          <p:cNvSpPr/>
          <p:nvPr>
            <p:custDataLst>
              <p:tags r:id="rId3"/>
            </p:custDataLst>
          </p:nvPr>
        </p:nvSpPr>
        <p:spPr>
          <a:xfrm>
            <a:off x="1695045" y="948322"/>
            <a:ext cx="392440" cy="1037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0@|1FFC:855309|FBC:16777215|LFC:16777215|LBC:16777215"/>
          <p:cNvSpPr/>
          <p:nvPr>
            <p:custDataLst>
              <p:tags r:id="rId4"/>
            </p:custDataLst>
          </p:nvPr>
        </p:nvSpPr>
        <p:spPr>
          <a:xfrm rot="5400000">
            <a:off x="-59194" y="1755886"/>
            <a:ext cx="386800" cy="99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ight Triangle 4@|1FFC:15330798|FBC:16777215|LFC:16777215|LBC:16777215"/>
          <p:cNvSpPr/>
          <p:nvPr>
            <p:custDataLst>
              <p:tags r:id="rId5"/>
            </p:custDataLst>
          </p:nvPr>
        </p:nvSpPr>
        <p:spPr>
          <a:xfrm rot="10800000" flipH="1">
            <a:off x="84656" y="948322"/>
            <a:ext cx="2002829" cy="10444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9@|1FFC:855309|FBC:16777215|LFC:16777215|LBC:16777215"/>
          <p:cNvSpPr/>
          <p:nvPr>
            <p:custDataLst>
              <p:tags r:id="rId6"/>
            </p:custDataLst>
          </p:nvPr>
        </p:nvSpPr>
        <p:spPr>
          <a:xfrm>
            <a:off x="7010018" y="5807312"/>
            <a:ext cx="196220" cy="1023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9" name="Right Triangle 7@|1FFC:15330798|FBC:16777215|LFC:16777215|LBC:16777215"/>
          <p:cNvSpPr/>
          <p:nvPr>
            <p:custDataLst>
              <p:tags r:id="rId7"/>
            </p:custDataLst>
          </p:nvPr>
        </p:nvSpPr>
        <p:spPr>
          <a:xfrm flipH="1">
            <a:off x="7010018" y="4661522"/>
            <a:ext cx="2049326" cy="124815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2"/>
          <p:cNvSpPr txBox="1"/>
          <p:nvPr>
            <p:custDataLst>
              <p:tags r:id="rId8"/>
            </p:custDataLst>
          </p:nvPr>
        </p:nvSpPr>
        <p:spPr>
          <a:xfrm>
            <a:off x="186055" y="1459230"/>
            <a:ext cx="8771255" cy="4348480"/>
          </a:xfrm>
          <a:prstGeom prst="rect">
            <a:avLst/>
          </a:prstGeom>
          <a:noFill/>
        </p:spPr>
        <p:txBody>
          <a:bodyPr wrap="square" lIns="0" tIns="0" rIns="0" bIns="0" rtlCol="0">
            <a:normAutofit lnSpcReduction="10000"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defRPr/>
            </a:pPr>
            <a:r>
              <a:rPr lang="en-US" altLang="zh-CN" sz="1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  </a:t>
            </a:r>
            <a:r>
              <a:rPr lang="zh-CN" altLang="en-US" sz="1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先来看一个场景：</a:t>
            </a:r>
            <a:endParaRPr lang="zh-CN" altLang="en-US" sz="18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defRPr/>
            </a:pPr>
            <a:r>
              <a:rPr lang="zh-CN" altLang="en-US" sz="1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 拿一张百元钞票购买一份</a:t>
            </a:r>
            <a:r>
              <a:rPr lang="en-US" altLang="zh-CN" sz="1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10</a:t>
            </a:r>
            <a:r>
              <a:rPr lang="zh-CN" altLang="en-US" sz="1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元物品，需要找回</a:t>
            </a:r>
            <a:r>
              <a:rPr lang="en-US" altLang="zh-CN" sz="1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90</a:t>
            </a:r>
            <a:r>
              <a:rPr lang="zh-CN" altLang="en-US" sz="1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元，通常来说，无论是顾客还是店家都是希望找回的钞票张数越少，这时店家会找给顾客一张</a:t>
            </a:r>
            <a:r>
              <a:rPr lang="en-US" altLang="zh-CN" sz="1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50</a:t>
            </a:r>
            <a:r>
              <a:rPr lang="zh-CN" altLang="en-US" sz="1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元的，两张</a:t>
            </a:r>
            <a:r>
              <a:rPr lang="en-US" altLang="zh-CN" sz="1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20</a:t>
            </a:r>
            <a:r>
              <a:rPr lang="zh-CN" altLang="en-US" sz="1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元。</a:t>
            </a:r>
            <a:endParaRPr lang="zh-CN" altLang="en-US" sz="18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defRPr/>
            </a:pPr>
            <a:endParaRPr lang="zh-CN" altLang="en-US" sz="18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defRPr/>
            </a:pPr>
            <a:r>
              <a:rPr lang="zh-CN" altLang="en-US" sz="1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</a:t>
            </a:r>
            <a:endParaRPr lang="zh-CN" altLang="en-US" sz="18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defRPr/>
            </a:pPr>
            <a:endParaRPr lang="zh-CN" altLang="en-US" sz="18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defRPr/>
            </a:pPr>
            <a:endParaRPr lang="zh-CN" altLang="en-US" sz="18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6385" y="2685415"/>
            <a:ext cx="841502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50000"/>
              </a:lnSpc>
              <a:defRPr/>
            </a:pP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在这里，店家无意识的使用了这样的算法：</a:t>
            </a:r>
            <a:endParaRPr lang="zh-CN" altLang="en-US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defRPr/>
            </a:pPr>
            <a:r>
              <a:rPr lang="en-US" altLang="zh-CN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1.</a:t>
            </a: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选出不超过</a:t>
            </a:r>
            <a:r>
              <a:rPr lang="en-US" altLang="zh-CN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90</a:t>
            </a: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元最大面额的钞票，即</a:t>
            </a:r>
            <a:r>
              <a:rPr lang="en-US" altLang="zh-CN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50</a:t>
            </a: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元，还需再找</a:t>
            </a:r>
            <a:r>
              <a:rPr lang="en-US" altLang="zh-CN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40</a:t>
            </a: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元；</a:t>
            </a:r>
            <a:endParaRPr lang="zh-CN" altLang="en-US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defRPr/>
            </a:pPr>
            <a:r>
              <a:rPr lang="en-US" altLang="zh-CN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2.</a:t>
            </a: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选出不超过</a:t>
            </a:r>
            <a:r>
              <a:rPr lang="en-US" altLang="zh-CN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40</a:t>
            </a: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元最大面额的钞票，即</a:t>
            </a:r>
            <a:r>
              <a:rPr lang="en-US" altLang="zh-CN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20</a:t>
            </a: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元，还需再找</a:t>
            </a:r>
            <a:r>
              <a:rPr lang="en-US" altLang="zh-CN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20</a:t>
            </a: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元；</a:t>
            </a:r>
            <a:endParaRPr lang="zh-CN" altLang="en-US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defRPr/>
            </a:pPr>
            <a:r>
              <a:rPr lang="en-US" altLang="zh-CN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3.</a:t>
            </a: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选出不超过</a:t>
            </a:r>
            <a:r>
              <a:rPr lang="en-US" altLang="zh-CN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20</a:t>
            </a: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元最大面额的钞票，即</a:t>
            </a:r>
            <a:r>
              <a:rPr lang="en-US" altLang="zh-CN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20</a:t>
            </a: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元，还需再找</a:t>
            </a:r>
            <a:r>
              <a:rPr lang="en-US" altLang="zh-CN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0</a:t>
            </a: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元；</a:t>
            </a:r>
            <a:endParaRPr lang="zh-CN" altLang="en-US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defRPr/>
            </a:pPr>
            <a:r>
              <a:rPr lang="en-US" altLang="zh-CN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4.</a:t>
            </a: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找钱结束。</a:t>
            </a:r>
            <a:endParaRPr lang="zh-CN" altLang="en-US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defRPr/>
            </a:pPr>
            <a:endParaRPr lang="zh-CN" altLang="en-US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defRPr/>
            </a:pPr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7510" y="5039995"/>
            <a:ext cx="8303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这用到的就是所谓的贪心算法，就是指按照当前的状态，选择最好的决策。</a:t>
            </a:r>
            <a:endParaRPr lang="zh-CN" altLang="en-US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endParaRPr lang="zh-CN" altLang="en-US"/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/>
        <p:txBody>
          <a:bodyPr/>
          <a:p>
            <a:r>
              <a:rPr lang="zh-CN" altLang="en-US"/>
              <a:t>算法思想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6535" y="960755"/>
            <a:ext cx="868934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600" b="1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 </a:t>
            </a:r>
            <a:r>
              <a:rPr lang="en-US" altLang="zh-CN" sz="36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将问题的求解过程看成是一系列选择，每次选择都是当前状态下的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最好选择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（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局部最优解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），每做一次选择后，所求问题会简化为一个规模更小的子问题，从而通过每一步的最优解逐步达到整体的最优解。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2425" y="4954270"/>
            <a:ext cx="84670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        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顾名思义，贪心算法总是做出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在当前看来最好的选择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，也就是说，贪心算法并不是从整体最优考虑，他所做出的选择只是在某种意义上的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局部最优选择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。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207260" y="3479165"/>
            <a:ext cx="7107555" cy="1377950"/>
            <a:chOff x="3476" y="5479"/>
            <a:chExt cx="11193" cy="2170"/>
          </a:xfrm>
        </p:grpSpPr>
        <p:sp>
          <p:nvSpPr>
            <p:cNvPr id="2" name="文本框 1"/>
            <p:cNvSpPr txBox="1"/>
            <p:nvPr/>
          </p:nvSpPr>
          <p:spPr>
            <a:xfrm>
              <a:off x="3557" y="5479"/>
              <a:ext cx="1111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smtClean="0">
                  <a:latin typeface="华文楷体" panose="02010600040101010101" charset="-122"/>
                  <a:ea typeface="华文楷体" panose="02010600040101010101" charset="-122"/>
                  <a:cs typeface="+mj-cs"/>
                </a:rPr>
                <a:t>90元</a:t>
              </a:r>
              <a:endPara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endParaRPr>
            </a:p>
          </p:txBody>
        </p:sp>
        <p:sp>
          <p:nvSpPr>
            <p:cNvPr id="3" name="下箭头 2"/>
            <p:cNvSpPr/>
            <p:nvPr/>
          </p:nvSpPr>
          <p:spPr>
            <a:xfrm>
              <a:off x="3993" y="6204"/>
              <a:ext cx="298" cy="7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76" y="6925"/>
              <a:ext cx="107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smtClean="0">
                  <a:latin typeface="华文楷体" panose="02010600040101010101" charset="-122"/>
                  <a:ea typeface="华文楷体" panose="02010600040101010101" charset="-122"/>
                  <a:cs typeface="+mj-cs"/>
                </a:rPr>
                <a:t>50元</a:t>
              </a:r>
              <a:endPara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73475" y="3479165"/>
            <a:ext cx="6854190" cy="1384300"/>
            <a:chOff x="5785" y="5479"/>
            <a:chExt cx="10794" cy="2180"/>
          </a:xfrm>
        </p:grpSpPr>
        <p:sp>
          <p:nvSpPr>
            <p:cNvPr id="5" name="文本框 4"/>
            <p:cNvSpPr txBox="1"/>
            <p:nvPr/>
          </p:nvSpPr>
          <p:spPr>
            <a:xfrm>
              <a:off x="5894" y="5479"/>
              <a:ext cx="265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smtClean="0">
                  <a:latin typeface="华文楷体" panose="02010600040101010101" charset="-122"/>
                  <a:ea typeface="华文楷体" panose="02010600040101010101" charset="-122"/>
                  <a:cs typeface="+mj-cs"/>
                </a:rPr>
                <a:t>40元</a:t>
              </a:r>
              <a:endPara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endParaRPr>
            </a:p>
          </p:txBody>
        </p:sp>
        <p:sp>
          <p:nvSpPr>
            <p:cNvPr id="6" name="下箭头 5"/>
            <p:cNvSpPr/>
            <p:nvPr/>
          </p:nvSpPr>
          <p:spPr>
            <a:xfrm>
              <a:off x="6302" y="6214"/>
              <a:ext cx="298" cy="7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785" y="6935"/>
              <a:ext cx="107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 smtClean="0">
                  <a:latin typeface="华文楷体" panose="02010600040101010101" charset="-122"/>
                  <a:ea typeface="华文楷体" panose="02010600040101010101" charset="-122"/>
                  <a:cs typeface="+mj-cs"/>
                </a:rPr>
                <a:t>2</a:t>
              </a:r>
              <a:r>
                <a:rPr lang="zh-CN" altLang="en-US" sz="2400" b="1" smtClean="0">
                  <a:latin typeface="华文楷体" panose="02010600040101010101" charset="-122"/>
                  <a:ea typeface="华文楷体" panose="02010600040101010101" charset="-122"/>
                  <a:cs typeface="+mj-cs"/>
                </a:rPr>
                <a:t>0元</a:t>
              </a:r>
              <a:endPara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064125" y="3473450"/>
            <a:ext cx="6857365" cy="1384300"/>
            <a:chOff x="7975" y="5470"/>
            <a:chExt cx="10799" cy="2180"/>
          </a:xfrm>
        </p:grpSpPr>
        <p:sp>
          <p:nvSpPr>
            <p:cNvPr id="9" name="文本框 8"/>
            <p:cNvSpPr txBox="1"/>
            <p:nvPr/>
          </p:nvSpPr>
          <p:spPr>
            <a:xfrm>
              <a:off x="7975" y="5470"/>
              <a:ext cx="265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 smtClean="0">
                  <a:latin typeface="华文楷体" panose="02010600040101010101" charset="-122"/>
                  <a:ea typeface="华文楷体" panose="02010600040101010101" charset="-122"/>
                  <a:cs typeface="+mj-cs"/>
                </a:rPr>
                <a:t>2</a:t>
              </a:r>
              <a:r>
                <a:rPr lang="zh-CN" altLang="en-US" sz="2400" b="1" smtClean="0">
                  <a:latin typeface="华文楷体" panose="02010600040101010101" charset="-122"/>
                  <a:ea typeface="华文楷体" panose="02010600040101010101" charset="-122"/>
                  <a:cs typeface="+mj-cs"/>
                </a:rPr>
                <a:t>0元</a:t>
              </a:r>
              <a:endPara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endParaRPr>
            </a:p>
          </p:txBody>
        </p:sp>
        <p:sp>
          <p:nvSpPr>
            <p:cNvPr id="12" name="下箭头 11"/>
            <p:cNvSpPr/>
            <p:nvPr/>
          </p:nvSpPr>
          <p:spPr>
            <a:xfrm>
              <a:off x="8383" y="6205"/>
              <a:ext cx="298" cy="7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80" y="6926"/>
              <a:ext cx="107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smtClean="0">
                  <a:latin typeface="华文楷体" panose="02010600040101010101" charset="-122"/>
                  <a:ea typeface="华文楷体" panose="02010600040101010101" charset="-122"/>
                  <a:cs typeface="+mj-cs"/>
                </a:rPr>
                <a:t>0元</a:t>
              </a:r>
              <a:endPara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/>
        <p:txBody>
          <a:bodyPr/>
          <a:p>
            <a:r>
              <a:rPr lang="zh-CN" altLang="en-US"/>
              <a:t>适用问题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28575" y="725805"/>
            <a:ext cx="86893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600" b="1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 </a:t>
            </a:r>
            <a:r>
              <a:rPr lang="en-US" altLang="zh-CN" sz="36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具备</a:t>
            </a:r>
            <a:r>
              <a:rPr lang="zh-CN" altLang="en-US" sz="2400" b="1" u="sng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贪心选择性质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和</a:t>
            </a:r>
            <a:r>
              <a:rPr lang="zh-CN" altLang="en-US" sz="2400" b="1" u="sng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最优子结构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性质的最优化问题。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1903095"/>
            <a:ext cx="78867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u="sng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贪心选择性质：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整体的最优解可通过一系列局部最优解达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 </a:t>
            </a:r>
            <a:r>
              <a:rPr lang="en-US" altLang="zh-CN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                           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到，每次的选择可以依赖上一步做出的选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 </a:t>
            </a:r>
            <a:r>
              <a:rPr lang="en-US" altLang="zh-CN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                           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择</a:t>
            </a:r>
            <a:r>
              <a:rPr lang="en-US" altLang="zh-CN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 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</a:rPr>
              <a:t>，但不能依赖于后面的选择。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" y="3429000"/>
            <a:ext cx="8437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u="sng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最优子结构：</a:t>
            </a:r>
            <a:r>
              <a:rPr lang="zh-CN" altLang="en-US" sz="2400" b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问题的整体最优解中包含着它子问题的最优解。</a:t>
            </a:r>
            <a:endParaRPr lang="zh-CN" altLang="en-US" sz="2400" b="1" smtClean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7855" y="4345305"/>
            <a:ext cx="81635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u="sng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必须注意的是，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贪心算法不是对所有问题都能得到整体最优解，选择的贪心策略必须具备无后效性，只与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当前状态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有关。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63925" y="5575300"/>
            <a:ext cx="2334895" cy="46037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贪心，活在当下</a:t>
            </a:r>
            <a:endParaRPr lang="zh-CN" altLang="en-US" sz="2400" b="1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7350" y="1167765"/>
            <a:ext cx="819848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u="sng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基本思路</a:t>
            </a:r>
            <a:endParaRPr lang="zh-CN" altLang="en-US" sz="2400" b="1" u="sng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r>
              <a:rPr lang="zh-CN" altLang="en-US" b="1" dirty="0">
                <a:latin typeface="Arial" panose="020B0604020202020204" pitchFamily="34" charset="0"/>
                <a:sym typeface="+mn-ea"/>
              </a:rPr>
              <a:t>       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1.将原问题分解为子问题。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      2.找出贪心策略。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      3.对每一子问题求解，得到子问题的局部最优解。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      4.把子问题的解局部最优解合成原来解问题的一个解。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en-US" sz="2400" b="1" u="sng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+mj-cs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en-US" sz="2400" b="1" u="sng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+mj-cs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400" b="1" u="sng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贪心策略的选择</a:t>
            </a:r>
            <a:endParaRPr lang="zh-CN" altLang="en-US" sz="2400" b="1" u="sng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 algn="l">
              <a:buClrTx/>
              <a:buSzTx/>
              <a:buFontTx/>
            </a:pPr>
            <a:r>
              <a:rPr lang="zh-CN" altLang="en-US" b="1" dirty="0">
                <a:latin typeface="Arial" panose="020B0604020202020204" pitchFamily="34" charset="0"/>
                <a:sym typeface="+mn-ea"/>
              </a:rPr>
              <a:t>        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因为用贪心算法只能通过解局部最优解的策略来达到全局最优解，因此，一定要注意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判断问题是否适合采用贪心算法策略，找到的解是否一定是问题的最优解</a:t>
            </a: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。</a:t>
            </a:r>
            <a:endParaRPr lang="zh-CN" altLang="en-US" sz="2400" b="1" smtClean="0">
              <a:latin typeface="华文楷体" panose="02010600040101010101" charset="-122"/>
              <a:ea typeface="华文楷体" panose="02010600040101010101" charset="-122"/>
              <a:cs typeface="+mj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1@|1FFC:855309|FBC:16777215|LFC:16777215|LBC:16777215"/>
          <p:cNvSpPr/>
          <p:nvPr>
            <p:custDataLst>
              <p:tags r:id="rId1"/>
            </p:custDataLst>
          </p:nvPr>
        </p:nvSpPr>
        <p:spPr>
          <a:xfrm>
            <a:off x="8956875" y="4662611"/>
            <a:ext cx="101653" cy="704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矩形 84"/>
          <p:cNvSpPr/>
          <p:nvPr>
            <p:custDataLst>
              <p:tags r:id="rId2"/>
            </p:custDataLst>
          </p:nvPr>
        </p:nvSpPr>
        <p:spPr>
          <a:xfrm>
            <a:off x="186310" y="1049274"/>
            <a:ext cx="8771382" cy="4759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8@|1FFC:855309|FBC:16777215|LFC:16777215|LBC:16777215"/>
          <p:cNvSpPr/>
          <p:nvPr>
            <p:custDataLst>
              <p:tags r:id="rId3"/>
            </p:custDataLst>
          </p:nvPr>
        </p:nvSpPr>
        <p:spPr>
          <a:xfrm>
            <a:off x="1695045" y="948322"/>
            <a:ext cx="392440" cy="1037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0@|1FFC:855309|FBC:16777215|LFC:16777215|LBC:16777215"/>
          <p:cNvSpPr/>
          <p:nvPr>
            <p:custDataLst>
              <p:tags r:id="rId4"/>
            </p:custDataLst>
          </p:nvPr>
        </p:nvSpPr>
        <p:spPr>
          <a:xfrm rot="5400000">
            <a:off x="-59194" y="1755886"/>
            <a:ext cx="386800" cy="99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ight Triangle 4@|1FFC:15330798|FBC:16777215|LFC:16777215|LBC:16777215"/>
          <p:cNvSpPr/>
          <p:nvPr>
            <p:custDataLst>
              <p:tags r:id="rId5"/>
            </p:custDataLst>
          </p:nvPr>
        </p:nvSpPr>
        <p:spPr>
          <a:xfrm rot="10800000" flipH="1">
            <a:off x="84656" y="948322"/>
            <a:ext cx="2002829" cy="10444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9@|1FFC:855309|FBC:16777215|LFC:16777215|LBC:16777215"/>
          <p:cNvSpPr/>
          <p:nvPr>
            <p:custDataLst>
              <p:tags r:id="rId6"/>
            </p:custDataLst>
          </p:nvPr>
        </p:nvSpPr>
        <p:spPr>
          <a:xfrm>
            <a:off x="7010018" y="5807312"/>
            <a:ext cx="196220" cy="1023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9" name="Right Triangle 7@|1FFC:15330798|FBC:16777215|LFC:16777215|LBC:16777215"/>
          <p:cNvSpPr/>
          <p:nvPr>
            <p:custDataLst>
              <p:tags r:id="rId7"/>
            </p:custDataLst>
          </p:nvPr>
        </p:nvSpPr>
        <p:spPr>
          <a:xfrm flipH="1">
            <a:off x="7010018" y="4661522"/>
            <a:ext cx="2049326" cy="124815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2"/>
          <p:cNvSpPr txBox="1"/>
          <p:nvPr>
            <p:custDataLst>
              <p:tags r:id="rId8"/>
            </p:custDataLst>
          </p:nvPr>
        </p:nvSpPr>
        <p:spPr>
          <a:xfrm>
            <a:off x="2722245" y="1051560"/>
            <a:ext cx="8771255" cy="4756785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0000"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defRPr/>
            </a:pPr>
            <a:r>
              <a:rPr lang="en-US" altLang="zh-CN" sz="1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    </a:t>
            </a:r>
            <a:r>
              <a:rPr lang="zh-CN" altLang="en-US" sz="3600" b="1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常见应用：</a:t>
            </a:r>
            <a:endParaRPr lang="zh-CN" altLang="en-US" sz="3600" b="1" smtClean="0">
              <a:solidFill>
                <a:srgbClr val="FF0000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zh-CN" altLang="en-US" sz="1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    </a:t>
            </a:r>
            <a:r>
              <a:rPr lang="zh-CN" altLang="en-US" sz="2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背包问题；</a:t>
            </a:r>
            <a:endParaRPr lang="zh-CN" altLang="en-US" sz="28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zh-CN" altLang="en-US" sz="2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 作业调度</a:t>
            </a:r>
            <a:r>
              <a:rPr lang="en-US" altLang="zh-CN" sz="2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;</a:t>
            </a:r>
            <a:endParaRPr lang="zh-CN" altLang="en-US" sz="28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zh-CN" altLang="en-US" sz="2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 最小生成树问题</a:t>
            </a:r>
            <a:r>
              <a:rPr lang="en-US" altLang="zh-CN" sz="2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;</a:t>
            </a:r>
            <a:endParaRPr lang="zh-CN" altLang="en-US" sz="28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zh-CN" altLang="en-US" sz="2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 最短路径</a:t>
            </a:r>
            <a:r>
              <a:rPr lang="en-US" altLang="zh-CN" sz="2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;</a:t>
            </a:r>
            <a:endParaRPr lang="zh-CN" altLang="en-US" sz="28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en-US" altLang="zh-CN" sz="28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.      .....</a:t>
            </a:r>
            <a:endParaRPr lang="zh-CN" altLang="en-US" sz="28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lnSpc>
                <a:spcPct val="200000"/>
              </a:lnSpc>
              <a:defRPr/>
            </a:pPr>
            <a:endParaRPr lang="zh-CN" altLang="en-US" sz="28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defRPr/>
            </a:pPr>
            <a:endParaRPr lang="zh-CN" altLang="en-US" sz="18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 lvl="0" algn="l">
              <a:defRPr/>
            </a:pPr>
            <a:endParaRPr lang="zh-CN" altLang="en-US" sz="18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/>
        <p:txBody>
          <a:bodyPr/>
          <a:p>
            <a:r>
              <a:rPr lang="zh-CN" altLang="en-US"/>
              <a:t>练习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0965" y="807085"/>
            <a:ext cx="89960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3600" b="1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 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    例1：加勒比海盗船</a:t>
            </a:r>
            <a:r>
              <a:rPr lang="en-US" altLang="zh-CN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---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最优装载问题</a:t>
            </a:r>
            <a:endParaRPr lang="zh-CN" altLang="en-US" sz="2400" b="1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       </a:t>
            </a:r>
            <a:endParaRPr lang="en-US" altLang="zh-CN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" y="1903095"/>
            <a:ext cx="7625715" cy="32245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03985" y="1273175"/>
            <a:ext cx="6150610" cy="43116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/>
          <p:nvPr>
            <p:ph type="title"/>
          </p:nvPr>
        </p:nvSpPr>
        <p:spPr/>
        <p:txBody>
          <a:bodyPr/>
          <a:p>
            <a:r>
              <a:rPr lang="zh-CN" altLang="en-US"/>
              <a:t>练习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0965" y="807085"/>
            <a:ext cx="89960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3600" b="1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 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    例1：加勒比海盗船</a:t>
            </a:r>
            <a:r>
              <a:rPr lang="en-US" altLang="zh-CN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---</a:t>
            </a:r>
            <a:r>
              <a:rPr lang="zh-CN" altLang="en-US" sz="2400" b="1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+mj-cs"/>
              </a:rPr>
              <a:t>最优装载问题</a:t>
            </a:r>
            <a:endParaRPr lang="zh-CN" altLang="en-US" sz="2400" b="1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  <a:cs typeface="+mj-cs"/>
                <a:sym typeface="+mn-ea"/>
              </a:rPr>
              <a:t>       </a:t>
            </a:r>
            <a:endParaRPr lang="en-US" altLang="zh-CN" sz="2400" b="1" smtClean="0">
              <a:latin typeface="华文楷体" panose="02010600040101010101" charset="-122"/>
              <a:ea typeface="华文楷体" panose="02010600040101010101" charset="-122"/>
              <a:cs typeface="+mj-cs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rcRect t="7833"/>
          <a:stretch>
            <a:fillRect/>
          </a:stretch>
        </p:blipFill>
        <p:spPr>
          <a:xfrm>
            <a:off x="424180" y="1992630"/>
            <a:ext cx="8350250" cy="14363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a"/>
  <p:tag name="KSO_WM_UNIT_INDEX" val="1"/>
  <p:tag name="KSO_WM_UNIT_ID" val="custom160167_1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a"/>
  <p:tag name="KSO_WM_UNIT_INDEX" val="1"/>
  <p:tag name="KSO_WM_UNIT_ID" val="custom160167_8*a*1"/>
  <p:tag name="KSO_WM_UNIT_CLEAR" val="1"/>
  <p:tag name="KSO_WM_UNIT_LAYERLEVEL" val="1"/>
  <p:tag name="KSO_WM_UNIT_VALUE" val="6"/>
  <p:tag name="KSO_WM_UNIT_ISCONTENTSTITLE" val="1"/>
  <p:tag name="KSO_WM_UNIT_HIGHLIGHT" val="0"/>
  <p:tag name="KSO_WM_UNIT_COMPATIBLE" val="0"/>
  <p:tag name="KSO_WM_UNIT_PRESET_TEXT" val="CONTENTS"/>
</p:tagLst>
</file>

<file path=ppt/tags/tag11.xml><?xml version="1.0" encoding="utf-8"?>
<p:tagLst xmlns:p="http://schemas.openxmlformats.org/presentationml/2006/main">
  <p:tag name="PAGETYPE" val="目录页"/>
  <p:tag name="KSO_WM_TEMPLATE_CATEGORY" val="custom"/>
  <p:tag name="KSO_WM_TEMPLATE_INDEX" val="160167"/>
  <p:tag name="KSO_WM_TAG_VERSION" val="1.0"/>
  <p:tag name="KSO_WM_SLIDE_ID" val="custom160167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2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75"/>
  <p:tag name="KSO_WM_SLIDE_SIZE" val="828*411"/>
</p:tagLst>
</file>

<file path=ppt/tags/tag13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75"/>
  <p:tag name="KSO_WM_SLIDE_SIZE" val="828*411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0"/>
  <p:tag name="KSO_WM_TEMPLATE_CATEGORY" val="custom"/>
  <p:tag name="KSO_WM_TEMPLATE_INDEX" val="160167"/>
  <p:tag name="KSO_WM_UNIT_INDEX" val="0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1"/>
  <p:tag name="KSO_WM_TEMPLATE_CATEGORY" val="custom"/>
  <p:tag name="KSO_WM_TEMPLATE_INDEX" val="160167"/>
  <p:tag name="KSO_WM_UNIT_INDEX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2"/>
  <p:tag name="KSO_WM_TEMPLATE_CATEGORY" val="custom"/>
  <p:tag name="KSO_WM_TEMPLATE_INDEX" val="160167"/>
  <p:tag name="KSO_WM_UNIT_INDEX" val="2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3"/>
  <p:tag name="KSO_WM_TEMPLATE_CATEGORY" val="custom"/>
  <p:tag name="KSO_WM_TEMPLATE_INDEX" val="160167"/>
  <p:tag name="KSO_WM_UNIT_INDEX" val="3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4"/>
  <p:tag name="KSO_WM_TEMPLATE_CATEGORY" val="custom"/>
  <p:tag name="KSO_WM_TEMPLATE_INDEX" val="160167"/>
  <p:tag name="KSO_WM_UNIT_INDEX" val="4"/>
</p:tagLst>
</file>

<file path=ppt/tags/tag2.xml><?xml version="1.0" encoding="utf-8"?>
<p:tagLst xmlns:p="http://schemas.openxmlformats.org/presentationml/2006/main">
  <p:tag name="KSO_WM_TEMPLATE_THUMBS_INDEX" val="1、4、5、8、12、16、20、25、26、27"/>
  <p:tag name="KSO_WM_TEMPLATE_CATEGORY" val="custom"/>
  <p:tag name="KSO_WM_TEMPLATE_INDEX" val="160167"/>
  <p:tag name="KSO_WM_TAG_VERSION" val="1.0"/>
  <p:tag name="KSO_WM_SLIDE_ID" val="custom16016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0.xml><?xml version="1.0" encoding="utf-8"?>
<p:tagLst xmlns:p="http://schemas.openxmlformats.org/presentationml/2006/main">
  <p:tag name="KSO_WM_UNIT_CLEAR" val="1"/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160167_8*i*5"/>
  <p:tag name="KSO_WM_TEMPLATE_CATEGORY" val="custom"/>
  <p:tag name="KSO_WM_TEMPLATE_INDEX" val="160167"/>
  <p:tag name="KSO_WM_UNIT_INDEX" val="5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6"/>
  <p:tag name="KSO_WM_TEMPLATE_CATEGORY" val="custom"/>
  <p:tag name="KSO_WM_TEMPLATE_INDEX" val="160167"/>
  <p:tag name="KSO_WM_UNIT_INDEX" val="6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a"/>
  <p:tag name="KSO_WM_UNIT_INDEX" val="1"/>
  <p:tag name="KSO_WM_UNIT_ID" val="custom160167_8*a*1"/>
  <p:tag name="KSO_WM_UNIT_CLEAR" val="1"/>
  <p:tag name="KSO_WM_UNIT_LAYERLEVEL" val="1"/>
  <p:tag name="KSO_WM_UNIT_VALUE" val="6"/>
  <p:tag name="KSO_WM_UNIT_ISCONTENTSTITLE" val="1"/>
  <p:tag name="KSO_WM_UNIT_HIGHLIGHT" val="0"/>
  <p:tag name="KSO_WM_UNIT_COMPATIBLE" val="0"/>
  <p:tag name="KSO_WM_UNIT_PRESET_TEXT" val="CONTENTS"/>
</p:tagLst>
</file>

<file path=ppt/tags/tag23.xml><?xml version="1.0" encoding="utf-8"?>
<p:tagLst xmlns:p="http://schemas.openxmlformats.org/presentationml/2006/main">
  <p:tag name="PAGETYPE" val="目录页"/>
  <p:tag name="KSO_WM_TEMPLATE_CATEGORY" val="custom"/>
  <p:tag name="KSO_WM_TEMPLATE_INDEX" val="160167"/>
  <p:tag name="KSO_WM_TAG_VERSION" val="1.0"/>
  <p:tag name="KSO_WM_SLIDE_ID" val="custom160167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75"/>
  <p:tag name="KSO_WM_SLIDE_SIZE" val="828*411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75"/>
  <p:tag name="KSO_WM_SLIDE_SIZE" val="828*411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0"/>
  <p:tag name="KSO_WM_TEMPLATE_CATEGORY" val="custom"/>
  <p:tag name="KSO_WM_TEMPLATE_INDEX" val="160167"/>
  <p:tag name="KSO_WM_UNIT_INDEX" val="0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6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75"/>
  <p:tag name="KSO_WM_SLIDE_SIZE" val="828*411"/>
</p:tagLst>
</file>

<file path=ppt/tags/tag37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75"/>
  <p:tag name="KSO_WM_SLIDE_SIZE" val="828*411"/>
</p:tagLst>
</file>

<file path=ppt/tags/tag38.xml><?xml version="1.0" encoding="utf-8"?>
<p:tagLst xmlns:p="http://schemas.openxmlformats.org/presentationml/2006/main">
  <p:tag name="KSO_WPP_MARK_KEY" val="d0d38cc0-bc75-4caf-998a-fb2a74e67d58"/>
  <p:tag name="COMMONDATA" val="eyJoZGlkIjoiMTAzZGVhODBhNzYxOGFjYTAwNTk1MzUwMWEzZjY3MWEifQ==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1"/>
  <p:tag name="KSO_WM_TEMPLATE_CATEGORY" val="custom"/>
  <p:tag name="KSO_WM_TEMPLATE_INDEX" val="160167"/>
  <p:tag name="KSO_WM_UNIT_INDEX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2"/>
  <p:tag name="KSO_WM_TEMPLATE_CATEGORY" val="custom"/>
  <p:tag name="KSO_WM_TEMPLATE_INDEX" val="160167"/>
  <p:tag name="KSO_WM_UNIT_INDEX" val="2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3"/>
  <p:tag name="KSO_WM_TEMPLATE_CATEGORY" val="custom"/>
  <p:tag name="KSO_WM_TEMPLATE_INDEX" val="160167"/>
  <p:tag name="KSO_WM_UNIT_INDEX" val="3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4"/>
  <p:tag name="KSO_WM_TEMPLATE_CATEGORY" val="custom"/>
  <p:tag name="KSO_WM_TEMPLATE_INDEX" val="160167"/>
  <p:tag name="KSO_WM_UNIT_INDEX" val="4"/>
</p:tagLst>
</file>

<file path=ppt/tags/tag8.xml><?xml version="1.0" encoding="utf-8"?>
<p:tagLst xmlns:p="http://schemas.openxmlformats.org/presentationml/2006/main">
  <p:tag name="KSO_WM_UNIT_CLEAR" val="1"/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160167_8*i*5"/>
  <p:tag name="KSO_WM_TEMPLATE_CATEGORY" val="custom"/>
  <p:tag name="KSO_WM_TEMPLATE_INDEX" val="160167"/>
  <p:tag name="KSO_WM_UNIT_INDEX" val="5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6"/>
  <p:tag name="KSO_WM_TEMPLATE_CATEGORY" val="custom"/>
  <p:tag name="KSO_WM_TEMPLATE_INDEX" val="160167"/>
  <p:tag name="KSO_WM_UNIT_INDEX" val="6"/>
</p:tagLst>
</file>

<file path=ppt/theme/theme1.xml><?xml version="1.0" encoding="utf-8"?>
<a:theme xmlns:a="http://schemas.openxmlformats.org/drawingml/2006/main" name="自定义设计方案">
  <a:themeElements>
    <a:clrScheme name="自定义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8EAD"/>
      </a:accent1>
      <a:accent2>
        <a:srgbClr val="F3C7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1531</Words>
  <Application>WPS 演示</Application>
  <PresentationFormat>宽屏</PresentationFormat>
  <Paragraphs>118</Paragraphs>
  <Slides>15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Calibri</vt:lpstr>
      <vt:lpstr>华文楷体</vt:lpstr>
      <vt:lpstr>黑体</vt:lpstr>
      <vt:lpstr>微软雅黑</vt:lpstr>
      <vt:lpstr>Arial Unicode MS</vt:lpstr>
      <vt:lpstr>自定义设计方案</vt:lpstr>
      <vt:lpstr>贪心算法</vt:lpstr>
      <vt:lpstr>PowerPoint 演示文稿</vt:lpstr>
      <vt:lpstr>算法思想</vt:lpstr>
      <vt:lpstr>适用问题</vt:lpstr>
      <vt:lpstr>PowerPoint 演示文稿</vt:lpstr>
      <vt:lpstr>PowerPoint 演示文稿</vt:lpstr>
      <vt:lpstr>练习</vt:lpstr>
      <vt:lpstr>PowerPoint 演示文稿</vt:lpstr>
      <vt:lpstr>练习</vt:lpstr>
      <vt:lpstr>PowerPoint 演示文稿</vt:lpstr>
      <vt:lpstr>PowerPoint 演示文稿</vt:lpstr>
      <vt:lpstr>PowerPoint 演示文稿</vt:lpstr>
      <vt:lpstr>PowerPoint 演示文稿</vt:lpstr>
      <vt:lpstr>练习</vt:lpstr>
      <vt:lpstr>练习</vt:lpstr>
    </vt:vector>
  </TitlesOfParts>
  <Company>topppt.cn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泊偬前核们</cp:lastModifiedBy>
  <cp:revision>330</cp:revision>
  <dcterms:created xsi:type="dcterms:W3CDTF">2015-06-04T13:02:00Z</dcterms:created>
  <dcterms:modified xsi:type="dcterms:W3CDTF">2023-05-04T00:38:47Z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D1C57DB231944374B1ED70712C4F8765_12</vt:lpwstr>
  </property>
</Properties>
</file>