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74" r:id="rId5"/>
    <p:sldId id="276" r:id="rId6"/>
    <p:sldId id="278" r:id="rId7"/>
    <p:sldId id="338" r:id="rId8"/>
    <p:sldId id="279" r:id="rId9"/>
    <p:sldId id="280" r:id="rId10"/>
    <p:sldId id="281" r:id="rId11"/>
    <p:sldId id="306" r:id="rId12"/>
    <p:sldId id="266" r:id="rId13"/>
    <p:sldId id="282" r:id="rId14"/>
    <p:sldId id="258" r:id="rId15"/>
    <p:sldId id="284" r:id="rId16"/>
    <p:sldId id="283" r:id="rId17"/>
    <p:sldId id="285" r:id="rId18"/>
    <p:sldId id="336" r:id="rId19"/>
    <p:sldId id="337" r:id="rId20"/>
    <p:sldId id="362" r:id="rId21"/>
    <p:sldId id="360" r:id="rId22"/>
    <p:sldId id="364" r:id="rId23"/>
    <p:sldId id="365" r:id="rId24"/>
  </p:sldIdLst>
  <p:sldSz cx="9144000" cy="6858000" type="screen4x3"/>
  <p:notesSz cx="6858000" cy="9144000"/>
  <p:custDataLst>
    <p:tags r:id="rId2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7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4" d="100"/>
          <a:sy n="104" d="100"/>
        </p:scale>
        <p:origin x="-1188" y="-90"/>
      </p:cViewPr>
      <p:guideLst>
        <p:guide orient="horz" pos="2160"/>
        <p:guide pos="287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8" Type="http://schemas.openxmlformats.org/officeDocument/2006/relationships/tags" Target="tags/tag11.xml"/><Relationship Id="rId27" Type="http://schemas.openxmlformats.org/officeDocument/2006/relationships/tableStyles" Target="tableStyles.xml"/><Relationship Id="rId26" Type="http://schemas.openxmlformats.org/officeDocument/2006/relationships/viewProps" Target="viewProps.xml"/><Relationship Id="rId25" Type="http://schemas.openxmlformats.org/officeDocument/2006/relationships/presProps" Target="presProps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5ADE5-EC45-489C-AEEF-945C63BA7E4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224491"/>
            <a:ext cx="1332156" cy="365125"/>
          </a:xfrm>
        </p:spPr>
        <p:txBody>
          <a:bodyPr/>
          <a:lstStyle/>
          <a:p>
            <a:fld id="{DDFD983C-41A8-4791-A803-B7B977FB14B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5ADE5-EC45-489C-AEEF-945C63BA7E4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224491"/>
            <a:ext cx="1332156" cy="365125"/>
          </a:xfrm>
        </p:spPr>
        <p:txBody>
          <a:bodyPr/>
          <a:lstStyle/>
          <a:p>
            <a:fld id="{DDFD983C-41A8-4791-A803-B7B977FB14B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5ADE5-EC45-489C-AEEF-945C63BA7E4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224491"/>
            <a:ext cx="1332156" cy="365125"/>
          </a:xfrm>
        </p:spPr>
        <p:txBody>
          <a:bodyPr/>
          <a:lstStyle/>
          <a:p>
            <a:fld id="{DDFD983C-41A8-4791-A803-B7B977FB14B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5ADE5-EC45-489C-AEEF-945C63BA7E4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649096" y="224491"/>
            <a:ext cx="1332156" cy="365125"/>
          </a:xfrm>
        </p:spPr>
        <p:txBody>
          <a:bodyPr/>
          <a:lstStyle/>
          <a:p>
            <a:fld id="{DDFD983C-41A8-4791-A803-B7B977FB14B0}" type="slidenum">
              <a:rPr lang="zh-CN" altLang="en-US" smtClean="0"/>
            </a:fld>
            <a:endParaRPr lang="zh-CN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5ADE5-EC45-489C-AEEF-945C63BA7E47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649096" y="224491"/>
            <a:ext cx="1332156" cy="365125"/>
          </a:xfrm>
        </p:spPr>
        <p:txBody>
          <a:bodyPr/>
          <a:lstStyle/>
          <a:p>
            <a:fld id="{DDFD983C-41A8-4791-A803-B7B977FB14B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5ADE5-EC45-489C-AEEF-945C63BA7E4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649096" y="224491"/>
            <a:ext cx="1332156" cy="365125"/>
          </a:xfrm>
        </p:spPr>
        <p:txBody>
          <a:bodyPr/>
          <a:lstStyle/>
          <a:p>
            <a:fld id="{DDFD983C-41A8-4791-A803-B7B977FB14B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5ADE5-EC45-489C-AEEF-945C63BA7E47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49096" y="224491"/>
            <a:ext cx="1332156" cy="365125"/>
          </a:xfrm>
        </p:spPr>
        <p:txBody>
          <a:bodyPr/>
          <a:lstStyle/>
          <a:p>
            <a:fld id="{DDFD983C-41A8-4791-A803-B7B977FB14B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-1" fmla="*/ 0 w 9144000"/>
                <a:gd name="connsiteY0-2" fmla="*/ 1270659 h 1330035"/>
                <a:gd name="connsiteX1-3" fmla="*/ 1674420 w 9144000"/>
                <a:gd name="connsiteY1-4" fmla="*/ 1318160 h 1330035"/>
                <a:gd name="connsiteX2-5" fmla="*/ 4120737 w 9144000"/>
                <a:gd name="connsiteY2-6" fmla="*/ 1199407 h 1330035"/>
                <a:gd name="connsiteX3-7" fmla="*/ 7172696 w 9144000"/>
                <a:gd name="connsiteY3-8" fmla="*/ 760020 h 1330035"/>
                <a:gd name="connsiteX4-9" fmla="*/ 9144000 w 9144000"/>
                <a:gd name="connsiteY4-10" fmla="*/ 0 h 1330035"/>
                <a:gd name="connsiteX0-11" fmla="*/ 0 w 9144000"/>
                <a:gd name="connsiteY0-12" fmla="*/ 1270659 h 1330035"/>
                <a:gd name="connsiteX1-13" fmla="*/ 1674420 w 9144000"/>
                <a:gd name="connsiteY1-14" fmla="*/ 1318160 h 1330035"/>
                <a:gd name="connsiteX2-15" fmla="*/ 4120737 w 9144000"/>
                <a:gd name="connsiteY2-16" fmla="*/ 1199407 h 1330035"/>
                <a:gd name="connsiteX3-17" fmla="*/ 7172696 w 9144000"/>
                <a:gd name="connsiteY3-18" fmla="*/ 760020 h 1330035"/>
                <a:gd name="connsiteX4-19" fmla="*/ 9144000 w 9144000"/>
                <a:gd name="connsiteY4-20" fmla="*/ 0 h 1330035"/>
                <a:gd name="connsiteX0-21" fmla="*/ 0 w 9144000"/>
                <a:gd name="connsiteY0-22" fmla="*/ 1270659 h 1330035"/>
                <a:gd name="connsiteX1-23" fmla="*/ 1674420 w 9144000"/>
                <a:gd name="connsiteY1-24" fmla="*/ 1318160 h 1330035"/>
                <a:gd name="connsiteX2-25" fmla="*/ 4120737 w 9144000"/>
                <a:gd name="connsiteY2-26" fmla="*/ 1199407 h 1330035"/>
                <a:gd name="connsiteX3-27" fmla="*/ 7172696 w 9144000"/>
                <a:gd name="connsiteY3-28" fmla="*/ 760020 h 1330035"/>
                <a:gd name="connsiteX4-29" fmla="*/ 9144000 w 9144000"/>
                <a:gd name="connsiteY4-30" fmla="*/ 0 h 1330035"/>
                <a:gd name="connsiteX0-31" fmla="*/ 0 w 9144000"/>
                <a:gd name="connsiteY0-32" fmla="*/ 1116279 h 1175655"/>
                <a:gd name="connsiteX1-33" fmla="*/ 1674420 w 9144000"/>
                <a:gd name="connsiteY1-34" fmla="*/ 1163780 h 1175655"/>
                <a:gd name="connsiteX2-35" fmla="*/ 4120737 w 9144000"/>
                <a:gd name="connsiteY2-36" fmla="*/ 1045027 h 1175655"/>
                <a:gd name="connsiteX3-37" fmla="*/ 7172696 w 9144000"/>
                <a:gd name="connsiteY3-38" fmla="*/ 605640 h 1175655"/>
                <a:gd name="connsiteX4-39" fmla="*/ 9144000 w 9144000"/>
                <a:gd name="connsiteY4-40" fmla="*/ 0 h 117565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261499"/>
                <a:gd name="connsiteY0-2" fmla="*/ 105098 h 1388236"/>
                <a:gd name="connsiteX1-3" fmla="*/ 56357 w 1261499"/>
                <a:gd name="connsiteY1-4" fmla="*/ 0 h 1388236"/>
                <a:gd name="connsiteX2-5" fmla="*/ 865241 w 1261499"/>
                <a:gd name="connsiteY2-6" fmla="*/ 0 h 1388236"/>
                <a:gd name="connsiteX3-7" fmla="*/ 1261499 w 1261499"/>
                <a:gd name="connsiteY3-8" fmla="*/ 694118 h 1388236"/>
                <a:gd name="connsiteX4-9" fmla="*/ 865241 w 1261499"/>
                <a:gd name="connsiteY4-10" fmla="*/ 1388236 h 1388236"/>
                <a:gd name="connsiteX5-11" fmla="*/ 56357 w 1261499"/>
                <a:gd name="connsiteY5-12" fmla="*/ 1388236 h 1388236"/>
                <a:gd name="connsiteX6-13" fmla="*/ 0 w 1261499"/>
                <a:gd name="connsiteY6-14" fmla="*/ 105098 h 1388236"/>
                <a:gd name="connsiteX0-15" fmla="*/ 0 w 1261499"/>
                <a:gd name="connsiteY0-16" fmla="*/ 105098 h 1388236"/>
                <a:gd name="connsiteX1-17" fmla="*/ 56357 w 1261499"/>
                <a:gd name="connsiteY1-18" fmla="*/ 0 h 1388236"/>
                <a:gd name="connsiteX2-19" fmla="*/ 865241 w 1261499"/>
                <a:gd name="connsiteY2-20" fmla="*/ 0 h 1388236"/>
                <a:gd name="connsiteX3-21" fmla="*/ 1261499 w 1261499"/>
                <a:gd name="connsiteY3-22" fmla="*/ 694118 h 1388236"/>
                <a:gd name="connsiteX4-23" fmla="*/ 865241 w 1261499"/>
                <a:gd name="connsiteY4-24" fmla="*/ 1388236 h 1388236"/>
                <a:gd name="connsiteX5-25" fmla="*/ 744578 w 1261499"/>
                <a:gd name="connsiteY5-26" fmla="*/ 1387893 h 1388236"/>
                <a:gd name="connsiteX6-27" fmla="*/ 0 w 1261499"/>
                <a:gd name="connsiteY6-28" fmla="*/ 10509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118 h 1388236"/>
                <a:gd name="connsiteX1-3" fmla="*/ 396258 w 1601400"/>
                <a:gd name="connsiteY1-4" fmla="*/ 0 h 1388236"/>
                <a:gd name="connsiteX2-5" fmla="*/ 474029 w 1601400"/>
                <a:gd name="connsiteY2-6" fmla="*/ 4016 h 1388236"/>
                <a:gd name="connsiteX3-7" fmla="*/ 1601400 w 1601400"/>
                <a:gd name="connsiteY3-8" fmla="*/ 694118 h 1388236"/>
                <a:gd name="connsiteX4-9" fmla="*/ 1205142 w 1601400"/>
                <a:gd name="connsiteY4-10" fmla="*/ 1388236 h 1388236"/>
                <a:gd name="connsiteX5-11" fmla="*/ 396258 w 1601400"/>
                <a:gd name="connsiteY5-12" fmla="*/ 1388236 h 1388236"/>
                <a:gd name="connsiteX6-13" fmla="*/ 0 w 1601400"/>
                <a:gd name="connsiteY6-14" fmla="*/ 694118 h 1388236"/>
                <a:gd name="connsiteX0-15" fmla="*/ 0 w 1243407"/>
                <a:gd name="connsiteY0-16" fmla="*/ 694118 h 1388236"/>
                <a:gd name="connsiteX1-17" fmla="*/ 396258 w 1243407"/>
                <a:gd name="connsiteY1-18" fmla="*/ 0 h 1388236"/>
                <a:gd name="connsiteX2-19" fmla="*/ 474029 w 1243407"/>
                <a:gd name="connsiteY2-20" fmla="*/ 4016 h 1388236"/>
                <a:gd name="connsiteX3-21" fmla="*/ 1243407 w 1243407"/>
                <a:gd name="connsiteY3-22" fmla="*/ 1325983 h 1388236"/>
                <a:gd name="connsiteX4-23" fmla="*/ 1205142 w 1243407"/>
                <a:gd name="connsiteY4-24" fmla="*/ 1388236 h 1388236"/>
                <a:gd name="connsiteX5-25" fmla="*/ 396258 w 1243407"/>
                <a:gd name="connsiteY5-26" fmla="*/ 1388236 h 1388236"/>
                <a:gd name="connsiteX6-27" fmla="*/ 0 w 1243407"/>
                <a:gd name="connsiteY6-28" fmla="*/ 69411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704 h 1388822"/>
                <a:gd name="connsiteX1-3" fmla="*/ 396258 w 1601400"/>
                <a:gd name="connsiteY1-4" fmla="*/ 586 h 1388822"/>
                <a:gd name="connsiteX2-5" fmla="*/ 482002 w 1601400"/>
                <a:gd name="connsiteY2-6" fmla="*/ 0 h 1388822"/>
                <a:gd name="connsiteX3-7" fmla="*/ 1601400 w 1601400"/>
                <a:gd name="connsiteY3-8" fmla="*/ 694704 h 1388822"/>
                <a:gd name="connsiteX4-9" fmla="*/ 1205142 w 1601400"/>
                <a:gd name="connsiteY4-10" fmla="*/ 1388822 h 1388822"/>
                <a:gd name="connsiteX5-11" fmla="*/ 396258 w 1601400"/>
                <a:gd name="connsiteY5-12" fmla="*/ 1388822 h 1388822"/>
                <a:gd name="connsiteX6-13" fmla="*/ 0 w 1601400"/>
                <a:gd name="connsiteY6-14" fmla="*/ 694704 h 1388822"/>
                <a:gd name="connsiteX0-15" fmla="*/ 0 w 1241871"/>
                <a:gd name="connsiteY0-16" fmla="*/ 694704 h 1388822"/>
                <a:gd name="connsiteX1-17" fmla="*/ 396258 w 1241871"/>
                <a:gd name="connsiteY1-18" fmla="*/ 586 h 1388822"/>
                <a:gd name="connsiteX2-19" fmla="*/ 482002 w 1241871"/>
                <a:gd name="connsiteY2-20" fmla="*/ 0 h 1388822"/>
                <a:gd name="connsiteX3-21" fmla="*/ 1241871 w 1241871"/>
                <a:gd name="connsiteY3-22" fmla="*/ 1323912 h 1388822"/>
                <a:gd name="connsiteX4-23" fmla="*/ 1205142 w 1241871"/>
                <a:gd name="connsiteY4-24" fmla="*/ 1388822 h 1388822"/>
                <a:gd name="connsiteX5-25" fmla="*/ 396258 w 1241871"/>
                <a:gd name="connsiteY5-26" fmla="*/ 1388822 h 1388822"/>
                <a:gd name="connsiteX6-27" fmla="*/ 0 w 1241871"/>
                <a:gd name="connsiteY6-28" fmla="*/ 694704 h 13888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5ADE5-EC45-489C-AEEF-945C63BA7E47}" type="datetimeFigureOut">
              <a:rPr lang="zh-CN" altLang="en-US" smtClean="0"/>
            </a:fld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649096" y="224491"/>
            <a:ext cx="1332156" cy="365125"/>
          </a:xfrm>
        </p:spPr>
        <p:txBody>
          <a:bodyPr/>
          <a:lstStyle/>
          <a:p>
            <a:fld id="{DDFD983C-41A8-4791-A803-B7B977FB14B0}" type="slidenum">
              <a:rPr lang="zh-CN" altLang="en-US" smtClean="0"/>
            </a:fld>
            <a:endParaRPr lang="zh-CN" alt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-1" fmla="*/ 0 w 9144000"/>
                <a:gd name="connsiteY0-2" fmla="*/ 1270659 h 1330035"/>
                <a:gd name="connsiteX1-3" fmla="*/ 1674420 w 9144000"/>
                <a:gd name="connsiteY1-4" fmla="*/ 1318160 h 1330035"/>
                <a:gd name="connsiteX2-5" fmla="*/ 4120737 w 9144000"/>
                <a:gd name="connsiteY2-6" fmla="*/ 1199407 h 1330035"/>
                <a:gd name="connsiteX3-7" fmla="*/ 7172696 w 9144000"/>
                <a:gd name="connsiteY3-8" fmla="*/ 760020 h 1330035"/>
                <a:gd name="connsiteX4-9" fmla="*/ 9144000 w 9144000"/>
                <a:gd name="connsiteY4-10" fmla="*/ 0 h 1330035"/>
                <a:gd name="connsiteX0-11" fmla="*/ 0 w 9144000"/>
                <a:gd name="connsiteY0-12" fmla="*/ 1270659 h 1330035"/>
                <a:gd name="connsiteX1-13" fmla="*/ 1674420 w 9144000"/>
                <a:gd name="connsiteY1-14" fmla="*/ 1318160 h 1330035"/>
                <a:gd name="connsiteX2-15" fmla="*/ 4120737 w 9144000"/>
                <a:gd name="connsiteY2-16" fmla="*/ 1199407 h 1330035"/>
                <a:gd name="connsiteX3-17" fmla="*/ 7172696 w 9144000"/>
                <a:gd name="connsiteY3-18" fmla="*/ 760020 h 1330035"/>
                <a:gd name="connsiteX4-19" fmla="*/ 9144000 w 9144000"/>
                <a:gd name="connsiteY4-20" fmla="*/ 0 h 1330035"/>
                <a:gd name="connsiteX0-21" fmla="*/ 0 w 9144000"/>
                <a:gd name="connsiteY0-22" fmla="*/ 1270659 h 1330035"/>
                <a:gd name="connsiteX1-23" fmla="*/ 1674420 w 9144000"/>
                <a:gd name="connsiteY1-24" fmla="*/ 1318160 h 1330035"/>
                <a:gd name="connsiteX2-25" fmla="*/ 4120737 w 9144000"/>
                <a:gd name="connsiteY2-26" fmla="*/ 1199407 h 1330035"/>
                <a:gd name="connsiteX3-27" fmla="*/ 7172696 w 9144000"/>
                <a:gd name="connsiteY3-28" fmla="*/ 760020 h 1330035"/>
                <a:gd name="connsiteX4-29" fmla="*/ 9144000 w 9144000"/>
                <a:gd name="connsiteY4-30" fmla="*/ 0 h 1330035"/>
                <a:gd name="connsiteX0-31" fmla="*/ 0 w 9144000"/>
                <a:gd name="connsiteY0-32" fmla="*/ 1116279 h 1175655"/>
                <a:gd name="connsiteX1-33" fmla="*/ 1674420 w 9144000"/>
                <a:gd name="connsiteY1-34" fmla="*/ 1163780 h 1175655"/>
                <a:gd name="connsiteX2-35" fmla="*/ 4120737 w 9144000"/>
                <a:gd name="connsiteY2-36" fmla="*/ 1045027 h 1175655"/>
                <a:gd name="connsiteX3-37" fmla="*/ 7172696 w 9144000"/>
                <a:gd name="connsiteY3-38" fmla="*/ 605640 h 1175655"/>
                <a:gd name="connsiteX4-39" fmla="*/ 9144000 w 9144000"/>
                <a:gd name="connsiteY4-40" fmla="*/ 0 h 117565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261499"/>
                <a:gd name="connsiteY0-2" fmla="*/ 105098 h 1388236"/>
                <a:gd name="connsiteX1-3" fmla="*/ 56357 w 1261499"/>
                <a:gd name="connsiteY1-4" fmla="*/ 0 h 1388236"/>
                <a:gd name="connsiteX2-5" fmla="*/ 865241 w 1261499"/>
                <a:gd name="connsiteY2-6" fmla="*/ 0 h 1388236"/>
                <a:gd name="connsiteX3-7" fmla="*/ 1261499 w 1261499"/>
                <a:gd name="connsiteY3-8" fmla="*/ 694118 h 1388236"/>
                <a:gd name="connsiteX4-9" fmla="*/ 865241 w 1261499"/>
                <a:gd name="connsiteY4-10" fmla="*/ 1388236 h 1388236"/>
                <a:gd name="connsiteX5-11" fmla="*/ 56357 w 1261499"/>
                <a:gd name="connsiteY5-12" fmla="*/ 1388236 h 1388236"/>
                <a:gd name="connsiteX6-13" fmla="*/ 0 w 1261499"/>
                <a:gd name="connsiteY6-14" fmla="*/ 105098 h 1388236"/>
                <a:gd name="connsiteX0-15" fmla="*/ 0 w 1261499"/>
                <a:gd name="connsiteY0-16" fmla="*/ 105098 h 1388236"/>
                <a:gd name="connsiteX1-17" fmla="*/ 56357 w 1261499"/>
                <a:gd name="connsiteY1-18" fmla="*/ 0 h 1388236"/>
                <a:gd name="connsiteX2-19" fmla="*/ 865241 w 1261499"/>
                <a:gd name="connsiteY2-20" fmla="*/ 0 h 1388236"/>
                <a:gd name="connsiteX3-21" fmla="*/ 1261499 w 1261499"/>
                <a:gd name="connsiteY3-22" fmla="*/ 694118 h 1388236"/>
                <a:gd name="connsiteX4-23" fmla="*/ 865241 w 1261499"/>
                <a:gd name="connsiteY4-24" fmla="*/ 1388236 h 1388236"/>
                <a:gd name="connsiteX5-25" fmla="*/ 744578 w 1261499"/>
                <a:gd name="connsiteY5-26" fmla="*/ 1387893 h 1388236"/>
                <a:gd name="connsiteX6-27" fmla="*/ 0 w 1261499"/>
                <a:gd name="connsiteY6-28" fmla="*/ 10509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118 h 1388236"/>
                <a:gd name="connsiteX1-3" fmla="*/ 396258 w 1601400"/>
                <a:gd name="connsiteY1-4" fmla="*/ 0 h 1388236"/>
                <a:gd name="connsiteX2-5" fmla="*/ 474029 w 1601400"/>
                <a:gd name="connsiteY2-6" fmla="*/ 4016 h 1388236"/>
                <a:gd name="connsiteX3-7" fmla="*/ 1601400 w 1601400"/>
                <a:gd name="connsiteY3-8" fmla="*/ 694118 h 1388236"/>
                <a:gd name="connsiteX4-9" fmla="*/ 1205142 w 1601400"/>
                <a:gd name="connsiteY4-10" fmla="*/ 1388236 h 1388236"/>
                <a:gd name="connsiteX5-11" fmla="*/ 396258 w 1601400"/>
                <a:gd name="connsiteY5-12" fmla="*/ 1388236 h 1388236"/>
                <a:gd name="connsiteX6-13" fmla="*/ 0 w 1601400"/>
                <a:gd name="connsiteY6-14" fmla="*/ 694118 h 1388236"/>
                <a:gd name="connsiteX0-15" fmla="*/ 0 w 1243407"/>
                <a:gd name="connsiteY0-16" fmla="*/ 694118 h 1388236"/>
                <a:gd name="connsiteX1-17" fmla="*/ 396258 w 1243407"/>
                <a:gd name="connsiteY1-18" fmla="*/ 0 h 1388236"/>
                <a:gd name="connsiteX2-19" fmla="*/ 474029 w 1243407"/>
                <a:gd name="connsiteY2-20" fmla="*/ 4016 h 1388236"/>
                <a:gd name="connsiteX3-21" fmla="*/ 1243407 w 1243407"/>
                <a:gd name="connsiteY3-22" fmla="*/ 1325983 h 1388236"/>
                <a:gd name="connsiteX4-23" fmla="*/ 1205142 w 1243407"/>
                <a:gd name="connsiteY4-24" fmla="*/ 1388236 h 1388236"/>
                <a:gd name="connsiteX5-25" fmla="*/ 396258 w 1243407"/>
                <a:gd name="connsiteY5-26" fmla="*/ 1388236 h 1388236"/>
                <a:gd name="connsiteX6-27" fmla="*/ 0 w 1243407"/>
                <a:gd name="connsiteY6-28" fmla="*/ 69411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704 h 1388822"/>
                <a:gd name="connsiteX1-3" fmla="*/ 396258 w 1601400"/>
                <a:gd name="connsiteY1-4" fmla="*/ 586 h 1388822"/>
                <a:gd name="connsiteX2-5" fmla="*/ 482002 w 1601400"/>
                <a:gd name="connsiteY2-6" fmla="*/ 0 h 1388822"/>
                <a:gd name="connsiteX3-7" fmla="*/ 1601400 w 1601400"/>
                <a:gd name="connsiteY3-8" fmla="*/ 694704 h 1388822"/>
                <a:gd name="connsiteX4-9" fmla="*/ 1205142 w 1601400"/>
                <a:gd name="connsiteY4-10" fmla="*/ 1388822 h 1388822"/>
                <a:gd name="connsiteX5-11" fmla="*/ 396258 w 1601400"/>
                <a:gd name="connsiteY5-12" fmla="*/ 1388822 h 1388822"/>
                <a:gd name="connsiteX6-13" fmla="*/ 0 w 1601400"/>
                <a:gd name="connsiteY6-14" fmla="*/ 694704 h 1388822"/>
                <a:gd name="connsiteX0-15" fmla="*/ 0 w 1241871"/>
                <a:gd name="connsiteY0-16" fmla="*/ 694704 h 1388822"/>
                <a:gd name="connsiteX1-17" fmla="*/ 396258 w 1241871"/>
                <a:gd name="connsiteY1-18" fmla="*/ 586 h 1388822"/>
                <a:gd name="connsiteX2-19" fmla="*/ 482002 w 1241871"/>
                <a:gd name="connsiteY2-20" fmla="*/ 0 h 1388822"/>
                <a:gd name="connsiteX3-21" fmla="*/ 1241871 w 1241871"/>
                <a:gd name="connsiteY3-22" fmla="*/ 1323912 h 1388822"/>
                <a:gd name="connsiteX4-23" fmla="*/ 1205142 w 1241871"/>
                <a:gd name="connsiteY4-24" fmla="*/ 1388822 h 1388822"/>
                <a:gd name="connsiteX5-25" fmla="*/ 396258 w 1241871"/>
                <a:gd name="connsiteY5-26" fmla="*/ 1388822 h 1388822"/>
                <a:gd name="connsiteX6-27" fmla="*/ 0 w 1241871"/>
                <a:gd name="connsiteY6-28" fmla="*/ 694704 h 13888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5ADE5-EC45-489C-AEEF-945C63BA7E4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649096" y="224491"/>
            <a:ext cx="1332156" cy="365125"/>
          </a:xfrm>
        </p:spPr>
        <p:txBody>
          <a:bodyPr/>
          <a:lstStyle/>
          <a:p>
            <a:fld id="{DDFD983C-41A8-4791-A803-B7B977FB14B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-1" fmla="*/ 0 w 9144000"/>
                <a:gd name="connsiteY0-2" fmla="*/ 1270659 h 1330035"/>
                <a:gd name="connsiteX1-3" fmla="*/ 1674420 w 9144000"/>
                <a:gd name="connsiteY1-4" fmla="*/ 1318160 h 1330035"/>
                <a:gd name="connsiteX2-5" fmla="*/ 4120737 w 9144000"/>
                <a:gd name="connsiteY2-6" fmla="*/ 1199407 h 1330035"/>
                <a:gd name="connsiteX3-7" fmla="*/ 7172696 w 9144000"/>
                <a:gd name="connsiteY3-8" fmla="*/ 760020 h 1330035"/>
                <a:gd name="connsiteX4-9" fmla="*/ 9144000 w 9144000"/>
                <a:gd name="connsiteY4-10" fmla="*/ 0 h 1330035"/>
                <a:gd name="connsiteX0-11" fmla="*/ 0 w 9144000"/>
                <a:gd name="connsiteY0-12" fmla="*/ 1270659 h 1330035"/>
                <a:gd name="connsiteX1-13" fmla="*/ 1674420 w 9144000"/>
                <a:gd name="connsiteY1-14" fmla="*/ 1318160 h 1330035"/>
                <a:gd name="connsiteX2-15" fmla="*/ 4120737 w 9144000"/>
                <a:gd name="connsiteY2-16" fmla="*/ 1199407 h 1330035"/>
                <a:gd name="connsiteX3-17" fmla="*/ 7172696 w 9144000"/>
                <a:gd name="connsiteY3-18" fmla="*/ 760020 h 1330035"/>
                <a:gd name="connsiteX4-19" fmla="*/ 9144000 w 9144000"/>
                <a:gd name="connsiteY4-20" fmla="*/ 0 h 1330035"/>
                <a:gd name="connsiteX0-21" fmla="*/ 0 w 9144000"/>
                <a:gd name="connsiteY0-22" fmla="*/ 1270659 h 1330035"/>
                <a:gd name="connsiteX1-23" fmla="*/ 1674420 w 9144000"/>
                <a:gd name="connsiteY1-24" fmla="*/ 1318160 h 1330035"/>
                <a:gd name="connsiteX2-25" fmla="*/ 4120737 w 9144000"/>
                <a:gd name="connsiteY2-26" fmla="*/ 1199407 h 1330035"/>
                <a:gd name="connsiteX3-27" fmla="*/ 7172696 w 9144000"/>
                <a:gd name="connsiteY3-28" fmla="*/ 760020 h 1330035"/>
                <a:gd name="connsiteX4-29" fmla="*/ 9144000 w 9144000"/>
                <a:gd name="connsiteY4-30" fmla="*/ 0 h 1330035"/>
                <a:gd name="connsiteX0-31" fmla="*/ 0 w 9144000"/>
                <a:gd name="connsiteY0-32" fmla="*/ 1116279 h 1175655"/>
                <a:gd name="connsiteX1-33" fmla="*/ 1674420 w 9144000"/>
                <a:gd name="connsiteY1-34" fmla="*/ 1163780 h 1175655"/>
                <a:gd name="connsiteX2-35" fmla="*/ 4120737 w 9144000"/>
                <a:gd name="connsiteY2-36" fmla="*/ 1045027 h 1175655"/>
                <a:gd name="connsiteX3-37" fmla="*/ 7172696 w 9144000"/>
                <a:gd name="connsiteY3-38" fmla="*/ 605640 h 1175655"/>
                <a:gd name="connsiteX4-39" fmla="*/ 9144000 w 9144000"/>
                <a:gd name="connsiteY4-40" fmla="*/ 0 h 117565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261499"/>
                <a:gd name="connsiteY0-2" fmla="*/ 105098 h 1388236"/>
                <a:gd name="connsiteX1-3" fmla="*/ 56357 w 1261499"/>
                <a:gd name="connsiteY1-4" fmla="*/ 0 h 1388236"/>
                <a:gd name="connsiteX2-5" fmla="*/ 865241 w 1261499"/>
                <a:gd name="connsiteY2-6" fmla="*/ 0 h 1388236"/>
                <a:gd name="connsiteX3-7" fmla="*/ 1261499 w 1261499"/>
                <a:gd name="connsiteY3-8" fmla="*/ 694118 h 1388236"/>
                <a:gd name="connsiteX4-9" fmla="*/ 865241 w 1261499"/>
                <a:gd name="connsiteY4-10" fmla="*/ 1388236 h 1388236"/>
                <a:gd name="connsiteX5-11" fmla="*/ 56357 w 1261499"/>
                <a:gd name="connsiteY5-12" fmla="*/ 1388236 h 1388236"/>
                <a:gd name="connsiteX6-13" fmla="*/ 0 w 1261499"/>
                <a:gd name="connsiteY6-14" fmla="*/ 105098 h 1388236"/>
                <a:gd name="connsiteX0-15" fmla="*/ 0 w 1261499"/>
                <a:gd name="connsiteY0-16" fmla="*/ 105098 h 1388236"/>
                <a:gd name="connsiteX1-17" fmla="*/ 56357 w 1261499"/>
                <a:gd name="connsiteY1-18" fmla="*/ 0 h 1388236"/>
                <a:gd name="connsiteX2-19" fmla="*/ 865241 w 1261499"/>
                <a:gd name="connsiteY2-20" fmla="*/ 0 h 1388236"/>
                <a:gd name="connsiteX3-21" fmla="*/ 1261499 w 1261499"/>
                <a:gd name="connsiteY3-22" fmla="*/ 694118 h 1388236"/>
                <a:gd name="connsiteX4-23" fmla="*/ 865241 w 1261499"/>
                <a:gd name="connsiteY4-24" fmla="*/ 1388236 h 1388236"/>
                <a:gd name="connsiteX5-25" fmla="*/ 744578 w 1261499"/>
                <a:gd name="connsiteY5-26" fmla="*/ 1387893 h 1388236"/>
                <a:gd name="connsiteX6-27" fmla="*/ 0 w 1261499"/>
                <a:gd name="connsiteY6-28" fmla="*/ 10509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118 h 1388236"/>
                <a:gd name="connsiteX1-3" fmla="*/ 396258 w 1601400"/>
                <a:gd name="connsiteY1-4" fmla="*/ 0 h 1388236"/>
                <a:gd name="connsiteX2-5" fmla="*/ 474029 w 1601400"/>
                <a:gd name="connsiteY2-6" fmla="*/ 4016 h 1388236"/>
                <a:gd name="connsiteX3-7" fmla="*/ 1601400 w 1601400"/>
                <a:gd name="connsiteY3-8" fmla="*/ 694118 h 1388236"/>
                <a:gd name="connsiteX4-9" fmla="*/ 1205142 w 1601400"/>
                <a:gd name="connsiteY4-10" fmla="*/ 1388236 h 1388236"/>
                <a:gd name="connsiteX5-11" fmla="*/ 396258 w 1601400"/>
                <a:gd name="connsiteY5-12" fmla="*/ 1388236 h 1388236"/>
                <a:gd name="connsiteX6-13" fmla="*/ 0 w 1601400"/>
                <a:gd name="connsiteY6-14" fmla="*/ 694118 h 1388236"/>
                <a:gd name="connsiteX0-15" fmla="*/ 0 w 1243407"/>
                <a:gd name="connsiteY0-16" fmla="*/ 694118 h 1388236"/>
                <a:gd name="connsiteX1-17" fmla="*/ 396258 w 1243407"/>
                <a:gd name="connsiteY1-18" fmla="*/ 0 h 1388236"/>
                <a:gd name="connsiteX2-19" fmla="*/ 474029 w 1243407"/>
                <a:gd name="connsiteY2-20" fmla="*/ 4016 h 1388236"/>
                <a:gd name="connsiteX3-21" fmla="*/ 1243407 w 1243407"/>
                <a:gd name="connsiteY3-22" fmla="*/ 1325983 h 1388236"/>
                <a:gd name="connsiteX4-23" fmla="*/ 1205142 w 1243407"/>
                <a:gd name="connsiteY4-24" fmla="*/ 1388236 h 1388236"/>
                <a:gd name="connsiteX5-25" fmla="*/ 396258 w 1243407"/>
                <a:gd name="connsiteY5-26" fmla="*/ 1388236 h 1388236"/>
                <a:gd name="connsiteX6-27" fmla="*/ 0 w 1243407"/>
                <a:gd name="connsiteY6-28" fmla="*/ 69411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704 h 1388822"/>
                <a:gd name="connsiteX1-3" fmla="*/ 396258 w 1601400"/>
                <a:gd name="connsiteY1-4" fmla="*/ 586 h 1388822"/>
                <a:gd name="connsiteX2-5" fmla="*/ 482002 w 1601400"/>
                <a:gd name="connsiteY2-6" fmla="*/ 0 h 1388822"/>
                <a:gd name="connsiteX3-7" fmla="*/ 1601400 w 1601400"/>
                <a:gd name="connsiteY3-8" fmla="*/ 694704 h 1388822"/>
                <a:gd name="connsiteX4-9" fmla="*/ 1205142 w 1601400"/>
                <a:gd name="connsiteY4-10" fmla="*/ 1388822 h 1388822"/>
                <a:gd name="connsiteX5-11" fmla="*/ 396258 w 1601400"/>
                <a:gd name="connsiteY5-12" fmla="*/ 1388822 h 1388822"/>
                <a:gd name="connsiteX6-13" fmla="*/ 0 w 1601400"/>
                <a:gd name="connsiteY6-14" fmla="*/ 694704 h 1388822"/>
                <a:gd name="connsiteX0-15" fmla="*/ 0 w 1241871"/>
                <a:gd name="connsiteY0-16" fmla="*/ 694704 h 1388822"/>
                <a:gd name="connsiteX1-17" fmla="*/ 396258 w 1241871"/>
                <a:gd name="connsiteY1-18" fmla="*/ 586 h 1388822"/>
                <a:gd name="connsiteX2-19" fmla="*/ 482002 w 1241871"/>
                <a:gd name="connsiteY2-20" fmla="*/ 0 h 1388822"/>
                <a:gd name="connsiteX3-21" fmla="*/ 1241871 w 1241871"/>
                <a:gd name="connsiteY3-22" fmla="*/ 1323912 h 1388822"/>
                <a:gd name="connsiteX4-23" fmla="*/ 1205142 w 1241871"/>
                <a:gd name="connsiteY4-24" fmla="*/ 1388822 h 1388822"/>
                <a:gd name="connsiteX5-25" fmla="*/ 396258 w 1241871"/>
                <a:gd name="connsiteY5-26" fmla="*/ 1388822 h 1388822"/>
                <a:gd name="connsiteX6-27" fmla="*/ 0 w 1241871"/>
                <a:gd name="connsiteY6-28" fmla="*/ 694704 h 13888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EBB5ADE5-EC45-489C-AEEF-945C63BA7E4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585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65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8945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535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9.png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tags" Target="../tags/tag9.xml"/><Relationship Id="rId7" Type="http://schemas.openxmlformats.org/officeDocument/2006/relationships/tags" Target="../tags/tag8.xml"/><Relationship Id="rId6" Type="http://schemas.openxmlformats.org/officeDocument/2006/relationships/tags" Target="../tags/tag7.xml"/><Relationship Id="rId5" Type="http://schemas.openxmlformats.org/officeDocument/2006/relationships/tags" Target="../tags/tag6.xml"/><Relationship Id="rId4" Type="http://schemas.openxmlformats.org/officeDocument/2006/relationships/image" Target="../media/image10.png"/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tags" Target="../tags/tag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1.png"/><Relationship Id="rId1" Type="http://schemas.openxmlformats.org/officeDocument/2006/relationships/tags" Target="../tags/tag1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402840" y="1502410"/>
            <a:ext cx="4728210" cy="1702435"/>
          </a:xfrm>
        </p:spPr>
        <p:txBody>
          <a:bodyPr>
            <a:noAutofit/>
          </a:bodyPr>
          <a:lstStyle/>
          <a:p>
            <a:pPr algn="ctr"/>
            <a:r>
              <a:rPr lang="zh-CN" altLang="en-U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br>
              <a:rPr lang="en-US" altLang="zh-CN" b="1" dirty="0" smtClean="0">
                <a:solidFill>
                  <a:schemeClr val="accent1">
                    <a:lumMod val="75000"/>
                  </a:schemeClr>
                </a:solidFill>
              </a:rPr>
            </a:br>
            <a:br>
              <a:rPr lang="en-US" altLang="zh-CN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zh-CN" altLang="en-US" sz="4800" b="1" dirty="0" smtClean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搜索与回溯算法</a:t>
            </a:r>
            <a:endParaRPr lang="zh-CN" altLang="en-US" sz="4800" b="1" dirty="0" smtClean="0">
              <a:solidFill>
                <a:schemeClr val="tx1"/>
              </a:solidFill>
              <a:latin typeface="华文楷体" panose="02010600040101010101" charset="-122"/>
              <a:ea typeface="华文楷体" panose="0201060004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820670" y="179070"/>
            <a:ext cx="8515350" cy="6499860"/>
          </a:xfrm>
        </p:spPr>
        <p:txBody>
          <a:bodyPr>
            <a:noAutofit/>
          </a:bodyPr>
          <a:p>
            <a:pPr marL="68580" indent="0">
              <a:lnSpc>
                <a:spcPct val="90000"/>
              </a:lnSpc>
              <a:spcBef>
                <a:spcPts val="20"/>
              </a:spcBef>
              <a:spcAft>
                <a:spcPts val="0"/>
              </a:spcAft>
              <a:buNone/>
            </a:pPr>
            <a:r>
              <a:rPr lang="zh-CN" altLang="en-US" sz="1600" b="1"/>
              <a:t>#include &lt;</a:t>
            </a:r>
            <a:r>
              <a:rPr lang="en-US" altLang="zh-CN" sz="1600" b="1"/>
              <a:t>iostream</a:t>
            </a:r>
            <a:r>
              <a:rPr lang="zh-CN" altLang="en-US" sz="1600" b="1"/>
              <a:t>&gt;</a:t>
            </a:r>
            <a:endParaRPr lang="zh-CN" altLang="en-US" sz="1600" b="1"/>
          </a:p>
          <a:p>
            <a:pPr marL="68580" indent="0">
              <a:lnSpc>
                <a:spcPct val="90000"/>
              </a:lnSpc>
              <a:spcBef>
                <a:spcPts val="20"/>
              </a:spcBef>
              <a:spcAft>
                <a:spcPts val="0"/>
              </a:spcAft>
              <a:buNone/>
            </a:pPr>
            <a:r>
              <a:rPr lang="zh-CN" altLang="en-US" sz="1600" b="1"/>
              <a:t>using namespace std;</a:t>
            </a:r>
            <a:endParaRPr lang="zh-CN" altLang="en-US" sz="1600" b="1"/>
          </a:p>
          <a:p>
            <a:pPr marL="68580" indent="0">
              <a:lnSpc>
                <a:spcPct val="90000"/>
              </a:lnSpc>
              <a:spcBef>
                <a:spcPts val="20"/>
              </a:spcBef>
              <a:spcAft>
                <a:spcPts val="0"/>
              </a:spcAft>
              <a:buNone/>
            </a:pPr>
            <a:r>
              <a:rPr lang="zh-CN" altLang="en-US" sz="1600" b="1"/>
              <a:t>int a[10],book[100],n;</a:t>
            </a:r>
            <a:endParaRPr lang="zh-CN" altLang="en-US" sz="1600" b="1"/>
          </a:p>
          <a:p>
            <a:pPr marL="68580" indent="0">
              <a:lnSpc>
                <a:spcPct val="90000"/>
              </a:lnSpc>
              <a:spcBef>
                <a:spcPts val="20"/>
              </a:spcBef>
              <a:spcAft>
                <a:spcPts val="0"/>
              </a:spcAft>
              <a:buNone/>
            </a:pPr>
            <a:r>
              <a:rPr lang="zh-CN" altLang="en-US" sz="1600" b="1"/>
              <a:t>void dfs(int step) {</a:t>
            </a:r>
            <a:endParaRPr lang="zh-CN" altLang="en-US" sz="1600" b="1"/>
          </a:p>
          <a:p>
            <a:pPr marL="68580" indent="0">
              <a:lnSpc>
                <a:spcPct val="90000"/>
              </a:lnSpc>
              <a:spcBef>
                <a:spcPts val="20"/>
              </a:spcBef>
              <a:spcAft>
                <a:spcPts val="0"/>
              </a:spcAft>
              <a:buNone/>
            </a:pPr>
            <a:r>
              <a:rPr lang="zh-CN" altLang="en-US" sz="1600" b="1"/>
              <a:t>    if(step==n+1) {</a:t>
            </a:r>
            <a:endParaRPr lang="zh-CN" altLang="en-US" sz="1600" b="1"/>
          </a:p>
          <a:p>
            <a:pPr marL="68580" indent="0">
              <a:lnSpc>
                <a:spcPct val="90000"/>
              </a:lnSpc>
              <a:spcBef>
                <a:spcPts val="20"/>
              </a:spcBef>
              <a:spcAft>
                <a:spcPts val="0"/>
              </a:spcAft>
              <a:buNone/>
            </a:pPr>
            <a:r>
              <a:rPr lang="zh-CN" altLang="en-US" sz="1600" b="1"/>
              <a:t>       for(int i=1; i&lt;=n; i++) {</a:t>
            </a:r>
            <a:endParaRPr lang="zh-CN" altLang="en-US" sz="1600" b="1"/>
          </a:p>
          <a:p>
            <a:pPr marL="68580" indent="0">
              <a:lnSpc>
                <a:spcPct val="90000"/>
              </a:lnSpc>
              <a:spcBef>
                <a:spcPts val="20"/>
              </a:spcBef>
              <a:spcAft>
                <a:spcPts val="0"/>
              </a:spcAft>
              <a:buNone/>
            </a:pPr>
            <a:r>
              <a:rPr lang="zh-CN" altLang="en-US" sz="1600" b="1"/>
              <a:t>          </a:t>
            </a:r>
            <a:r>
              <a:rPr lang="en-US" altLang="zh-CN" sz="1600" b="1"/>
              <a:t>cout&lt;&lt;a[i]</a:t>
            </a:r>
            <a:r>
              <a:rPr lang="zh-CN" altLang="en-US" sz="1600" b="1"/>
              <a:t>;</a:t>
            </a:r>
            <a:endParaRPr lang="zh-CN" altLang="en-US" sz="1600" b="1"/>
          </a:p>
          <a:p>
            <a:pPr marL="68580" indent="0">
              <a:lnSpc>
                <a:spcPct val="90000"/>
              </a:lnSpc>
              <a:spcBef>
                <a:spcPts val="20"/>
              </a:spcBef>
              <a:spcAft>
                <a:spcPts val="0"/>
              </a:spcAft>
              <a:buNone/>
            </a:pPr>
            <a:r>
              <a:rPr lang="zh-CN" altLang="en-US" sz="1600" b="1"/>
              <a:t>        }</a:t>
            </a:r>
            <a:endParaRPr lang="zh-CN" altLang="en-US" sz="1600" b="1"/>
          </a:p>
          <a:p>
            <a:pPr marL="68580" indent="0">
              <a:lnSpc>
                <a:spcPct val="90000"/>
              </a:lnSpc>
              <a:spcBef>
                <a:spcPts val="20"/>
              </a:spcBef>
              <a:spcAft>
                <a:spcPts val="0"/>
              </a:spcAft>
              <a:buNone/>
            </a:pPr>
            <a:r>
              <a:rPr lang="zh-CN" altLang="en-US" sz="1600" b="1"/>
              <a:t>      cout&lt;&lt;endl;</a:t>
            </a:r>
            <a:endParaRPr lang="zh-CN" altLang="en-US" sz="1600" b="1"/>
          </a:p>
          <a:p>
            <a:pPr marL="68580" indent="0">
              <a:lnSpc>
                <a:spcPct val="90000"/>
              </a:lnSpc>
              <a:spcBef>
                <a:spcPts val="20"/>
              </a:spcBef>
              <a:spcAft>
                <a:spcPts val="0"/>
              </a:spcAft>
              <a:buNone/>
            </a:pPr>
            <a:r>
              <a:rPr lang="zh-CN" altLang="en-US" sz="1600" b="1"/>
              <a:t>              return ;</a:t>
            </a:r>
            <a:endParaRPr lang="zh-CN" altLang="en-US" sz="1600" b="1"/>
          </a:p>
          <a:p>
            <a:pPr marL="68580" indent="0">
              <a:lnSpc>
                <a:spcPct val="90000"/>
              </a:lnSpc>
              <a:spcBef>
                <a:spcPts val="20"/>
              </a:spcBef>
              <a:spcAft>
                <a:spcPts val="0"/>
              </a:spcAft>
              <a:buNone/>
            </a:pPr>
            <a:r>
              <a:rPr lang="zh-CN" altLang="en-US" sz="1600" b="1"/>
              <a:t>    }</a:t>
            </a:r>
            <a:endParaRPr lang="zh-CN" altLang="en-US" sz="1600" b="1"/>
          </a:p>
          <a:p>
            <a:pPr marL="68580" indent="0">
              <a:lnSpc>
                <a:spcPct val="90000"/>
              </a:lnSpc>
              <a:spcBef>
                <a:spcPts val="20"/>
              </a:spcBef>
              <a:spcAft>
                <a:spcPts val="0"/>
              </a:spcAft>
              <a:buNone/>
            </a:pPr>
            <a:r>
              <a:rPr lang="zh-CN" altLang="en-US" sz="1600" b="1"/>
              <a:t>    for(int i=1; i&lt;=n; i++) {</a:t>
            </a:r>
            <a:endParaRPr lang="zh-CN" altLang="en-US" sz="1600" b="1"/>
          </a:p>
          <a:p>
            <a:pPr marL="68580" indent="0">
              <a:lnSpc>
                <a:spcPct val="90000"/>
              </a:lnSpc>
              <a:spcBef>
                <a:spcPts val="20"/>
              </a:spcBef>
              <a:spcAft>
                <a:spcPts val="0"/>
              </a:spcAft>
              <a:buNone/>
            </a:pPr>
            <a:r>
              <a:rPr lang="zh-CN" altLang="en-US" sz="1600" b="1"/>
              <a:t>        if(book[i]==0) {</a:t>
            </a:r>
            <a:endParaRPr lang="zh-CN" altLang="en-US" sz="1600" b="1"/>
          </a:p>
          <a:p>
            <a:pPr marL="68580" indent="0">
              <a:lnSpc>
                <a:spcPct val="90000"/>
              </a:lnSpc>
              <a:spcBef>
                <a:spcPts val="20"/>
              </a:spcBef>
              <a:spcAft>
                <a:spcPts val="0"/>
              </a:spcAft>
              <a:buNone/>
            </a:pPr>
            <a:r>
              <a:rPr lang="zh-CN" altLang="en-US" sz="1600" b="1"/>
              <a:t>           a[step]=i;</a:t>
            </a:r>
            <a:endParaRPr lang="zh-CN" altLang="en-US" sz="1600" b="1"/>
          </a:p>
          <a:p>
            <a:pPr marL="68580" indent="0">
              <a:lnSpc>
                <a:spcPct val="90000"/>
              </a:lnSpc>
              <a:spcBef>
                <a:spcPts val="20"/>
              </a:spcBef>
              <a:spcAft>
                <a:spcPts val="0"/>
              </a:spcAft>
              <a:buNone/>
            </a:pPr>
            <a:r>
              <a:rPr lang="zh-CN" altLang="en-US" sz="1600" b="1"/>
              <a:t>           book[i]=1;</a:t>
            </a:r>
            <a:endParaRPr lang="zh-CN" altLang="en-US" sz="1600" b="1"/>
          </a:p>
          <a:p>
            <a:pPr marL="68580" indent="0">
              <a:lnSpc>
                <a:spcPct val="90000"/>
              </a:lnSpc>
              <a:spcBef>
                <a:spcPts val="20"/>
              </a:spcBef>
              <a:spcAft>
                <a:spcPts val="0"/>
              </a:spcAft>
              <a:buNone/>
            </a:pPr>
            <a:r>
              <a:rPr lang="zh-CN" altLang="en-US" sz="1600" b="1"/>
              <a:t>            dfs(step+1);</a:t>
            </a:r>
            <a:endParaRPr lang="zh-CN" altLang="en-US" sz="1600" b="1"/>
          </a:p>
          <a:p>
            <a:pPr marL="68580" indent="0">
              <a:lnSpc>
                <a:spcPct val="90000"/>
              </a:lnSpc>
              <a:spcBef>
                <a:spcPts val="20"/>
              </a:spcBef>
              <a:spcAft>
                <a:spcPts val="0"/>
              </a:spcAft>
              <a:buNone/>
            </a:pPr>
            <a:r>
              <a:rPr lang="zh-CN" altLang="en-US" sz="1600" b="1"/>
              <a:t>            book[i]=0;</a:t>
            </a:r>
            <a:endParaRPr lang="zh-CN" altLang="en-US" sz="1600" b="1"/>
          </a:p>
          <a:p>
            <a:pPr marL="68580" indent="0">
              <a:lnSpc>
                <a:spcPct val="90000"/>
              </a:lnSpc>
              <a:spcBef>
                <a:spcPts val="20"/>
              </a:spcBef>
              <a:spcAft>
                <a:spcPts val="0"/>
              </a:spcAft>
              <a:buNone/>
            </a:pPr>
            <a:r>
              <a:rPr lang="zh-CN" altLang="en-US" sz="1600" b="1"/>
              <a:t>        }</a:t>
            </a:r>
            <a:endParaRPr lang="zh-CN" altLang="en-US" sz="1600" b="1"/>
          </a:p>
          <a:p>
            <a:pPr marL="68580" indent="0">
              <a:lnSpc>
                <a:spcPct val="90000"/>
              </a:lnSpc>
              <a:spcBef>
                <a:spcPts val="20"/>
              </a:spcBef>
              <a:spcAft>
                <a:spcPts val="0"/>
              </a:spcAft>
              <a:buNone/>
            </a:pPr>
            <a:r>
              <a:rPr lang="zh-CN" altLang="en-US" sz="1600" b="1"/>
              <a:t>    }</a:t>
            </a:r>
            <a:endParaRPr lang="zh-CN" altLang="en-US" sz="1600" b="1"/>
          </a:p>
          <a:p>
            <a:pPr marL="68580" indent="0">
              <a:lnSpc>
                <a:spcPct val="90000"/>
              </a:lnSpc>
              <a:spcBef>
                <a:spcPts val="20"/>
              </a:spcBef>
              <a:spcAft>
                <a:spcPts val="0"/>
              </a:spcAft>
              <a:buNone/>
            </a:pPr>
            <a:r>
              <a:rPr lang="zh-CN" altLang="en-US" sz="1600" b="1"/>
              <a:t>    return;</a:t>
            </a:r>
            <a:endParaRPr lang="zh-CN" altLang="en-US" sz="1600" b="1"/>
          </a:p>
          <a:p>
            <a:pPr marL="68580" indent="0">
              <a:lnSpc>
                <a:spcPct val="90000"/>
              </a:lnSpc>
              <a:spcBef>
                <a:spcPts val="20"/>
              </a:spcBef>
              <a:spcAft>
                <a:spcPts val="0"/>
              </a:spcAft>
              <a:buNone/>
            </a:pPr>
            <a:r>
              <a:rPr lang="zh-CN" altLang="en-US" sz="1600" b="1"/>
              <a:t>}</a:t>
            </a:r>
            <a:endParaRPr lang="zh-CN" altLang="en-US" sz="1600" b="1"/>
          </a:p>
          <a:p>
            <a:pPr marL="68580" indent="0">
              <a:lnSpc>
                <a:spcPct val="90000"/>
              </a:lnSpc>
              <a:spcBef>
                <a:spcPts val="20"/>
              </a:spcBef>
              <a:spcAft>
                <a:spcPts val="0"/>
              </a:spcAft>
              <a:buNone/>
            </a:pPr>
            <a:r>
              <a:rPr lang="zh-CN" altLang="en-US" sz="1600" b="1"/>
              <a:t>int main() {</a:t>
            </a:r>
            <a:endParaRPr lang="zh-CN" altLang="en-US" sz="1600" b="1"/>
          </a:p>
          <a:p>
            <a:pPr marL="68580" indent="0">
              <a:lnSpc>
                <a:spcPct val="90000"/>
              </a:lnSpc>
              <a:spcBef>
                <a:spcPts val="20"/>
              </a:spcBef>
              <a:spcAft>
                <a:spcPts val="0"/>
              </a:spcAft>
              <a:buNone/>
            </a:pPr>
            <a:r>
              <a:rPr lang="zh-CN" altLang="en-US" sz="1600" b="1"/>
              <a:t>    </a:t>
            </a:r>
            <a:r>
              <a:rPr lang="en-US" altLang="zh-CN" sz="1600" b="1"/>
              <a:t>cin&gt;&gt;n;</a:t>
            </a:r>
            <a:endParaRPr lang="zh-CN" altLang="en-US" sz="1600" b="1"/>
          </a:p>
          <a:p>
            <a:pPr marL="68580" indent="0">
              <a:lnSpc>
                <a:spcPct val="90000"/>
              </a:lnSpc>
              <a:spcBef>
                <a:spcPts val="20"/>
              </a:spcBef>
              <a:spcAft>
                <a:spcPts val="0"/>
              </a:spcAft>
              <a:buNone/>
            </a:pPr>
            <a:r>
              <a:rPr lang="zh-CN" altLang="en-US" sz="1600" b="1"/>
              <a:t>    dfs(1);</a:t>
            </a:r>
            <a:endParaRPr lang="zh-CN" altLang="en-US" sz="1600" b="1"/>
          </a:p>
          <a:p>
            <a:pPr marL="68580" indent="0">
              <a:lnSpc>
                <a:spcPct val="90000"/>
              </a:lnSpc>
              <a:spcBef>
                <a:spcPts val="20"/>
              </a:spcBef>
              <a:spcAft>
                <a:spcPts val="0"/>
              </a:spcAft>
              <a:buNone/>
            </a:pPr>
            <a:r>
              <a:rPr lang="zh-CN" altLang="en-US" sz="1600" b="1"/>
              <a:t>    return 0;</a:t>
            </a:r>
            <a:endParaRPr lang="zh-CN" altLang="en-US" sz="1600" b="1"/>
          </a:p>
          <a:p>
            <a:pPr marL="68580" indent="0">
              <a:lnSpc>
                <a:spcPct val="90000"/>
              </a:lnSpc>
              <a:spcBef>
                <a:spcPts val="20"/>
              </a:spcBef>
              <a:spcAft>
                <a:spcPts val="0"/>
              </a:spcAft>
              <a:buNone/>
            </a:pPr>
            <a:r>
              <a:rPr lang="zh-CN" altLang="en-US" sz="1600" b="1"/>
              <a:t>}</a:t>
            </a:r>
            <a:endParaRPr lang="zh-CN" altLang="en-US" sz="1600" b="1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2"/>
          <p:cNvSpPr>
            <a:spLocks noGrp="1"/>
          </p:cNvSpPr>
          <p:nvPr>
            <p:ph idx="1"/>
          </p:nvPr>
        </p:nvSpPr>
        <p:spPr>
          <a:xfrm>
            <a:off x="539552" y="548680"/>
            <a:ext cx="4104456" cy="5976664"/>
          </a:xfrm>
        </p:spPr>
        <p:txBody>
          <a:bodyPr>
            <a:noAutofit/>
          </a:bodyPr>
          <a:lstStyle/>
          <a:p>
            <a:pPr marL="68580" indent="0">
              <a:buNone/>
            </a:pPr>
            <a:r>
              <a:rPr lang="en-US" altLang="zh-CN" sz="1400" b="1" dirty="0" err="1" smtClean="0">
                <a:latin typeface="宋体" panose="02010600030101010101" pitchFamily="2" charset="-122"/>
                <a:ea typeface="宋体" panose="02010600030101010101" pitchFamily="2" charset="-122"/>
              </a:rPr>
              <a:t>int</a:t>
            </a:r>
            <a:r>
              <a:rPr lang="en-US" altLang="zh-CN" sz="14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 a[10],n           ;</a:t>
            </a:r>
            <a:endParaRPr lang="en-US" altLang="zh-CN" sz="1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None/>
            </a:pPr>
            <a:endParaRPr lang="en-US" altLang="zh-CN" sz="1400" b="1" dirty="0" smtClean="0">
              <a:solidFill>
                <a:srgbClr val="7030A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None/>
            </a:pPr>
            <a:endParaRPr lang="en-US" altLang="zh-CN" sz="1400" b="1" dirty="0">
              <a:solidFill>
                <a:srgbClr val="7030A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None/>
            </a:pPr>
            <a:r>
              <a:rPr lang="en-US" altLang="zh-CN" sz="1400" b="1" dirty="0" err="1" smtClean="0">
                <a:latin typeface="宋体" panose="02010600030101010101" pitchFamily="2" charset="-122"/>
                <a:ea typeface="宋体" panose="02010600030101010101" pitchFamily="2" charset="-122"/>
              </a:rPr>
              <a:t>int</a:t>
            </a:r>
            <a:r>
              <a:rPr lang="en-US" altLang="zh-CN" sz="14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lang="en-US" altLang="zh-CN" sz="1400" b="1" dirty="0">
                <a:latin typeface="宋体" panose="02010600030101010101" pitchFamily="2" charset="-122"/>
                <a:ea typeface="宋体" panose="02010600030101010101" pitchFamily="2" charset="-122"/>
              </a:rPr>
              <a:t>i</a:t>
            </a:r>
            <a:r>
              <a:rPr lang="en-US" altLang="zh-CN" sz="14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;</a:t>
            </a:r>
            <a:endParaRPr lang="en-US" altLang="zh-CN" sz="1400" b="1" dirty="0" smtClean="0">
              <a:solidFill>
                <a:srgbClr val="7030A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None/>
            </a:pPr>
            <a:endParaRPr lang="en-US" altLang="zh-CN" sz="1400" b="1" dirty="0">
              <a:solidFill>
                <a:srgbClr val="7030A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None/>
            </a:pPr>
            <a:endParaRPr lang="en-US" altLang="zh-CN" sz="1400" b="1" dirty="0" smtClean="0">
              <a:solidFill>
                <a:srgbClr val="7030A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None/>
            </a:pPr>
            <a:endParaRPr lang="en-US" altLang="zh-CN" sz="1400" b="1" dirty="0">
              <a:solidFill>
                <a:srgbClr val="7030A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None/>
            </a:pPr>
            <a:endParaRPr lang="en-US" altLang="zh-CN" sz="1400" b="1" dirty="0" smtClean="0">
              <a:solidFill>
                <a:srgbClr val="7030A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None/>
            </a:pPr>
            <a:endParaRPr lang="en-US" altLang="zh-CN" sz="1400" b="1" dirty="0">
              <a:solidFill>
                <a:srgbClr val="7030A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None/>
            </a:pPr>
            <a:endParaRPr lang="en-US" altLang="zh-CN" sz="1400" b="1" dirty="0" smtClean="0">
              <a:solidFill>
                <a:srgbClr val="7030A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None/>
            </a:pPr>
            <a:endParaRPr lang="en-US" altLang="zh-CN" sz="1400" b="1" dirty="0">
              <a:solidFill>
                <a:srgbClr val="7030A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None/>
            </a:pPr>
            <a:r>
              <a:rPr lang="en-US" altLang="zh-CN" sz="1400" b="1" dirty="0" smtClean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for(i=1;i</a:t>
            </a:r>
            <a:r>
              <a:rPr lang="en-US" altLang="zh-CN" sz="1400" b="1" dirty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&lt;=</a:t>
            </a:r>
            <a:r>
              <a:rPr lang="en-US" altLang="zh-CN" sz="1400" b="1" dirty="0" err="1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n;i</a:t>
            </a:r>
            <a:r>
              <a:rPr lang="en-US" altLang="zh-CN" sz="1400" b="1" dirty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++)</a:t>
            </a:r>
            <a:endParaRPr lang="en-US" altLang="zh-CN" sz="1400" b="1" dirty="0">
              <a:solidFill>
                <a:srgbClr val="7030A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None/>
            </a:pPr>
            <a:r>
              <a:rPr lang="en-US" altLang="zh-CN" sz="14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 {</a:t>
            </a:r>
            <a:endParaRPr lang="en-US" altLang="zh-CN" sz="1400" b="1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None/>
            </a:pPr>
            <a:endParaRPr lang="en-US" altLang="zh-CN" sz="1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None/>
            </a:pPr>
            <a:endParaRPr lang="en-US" altLang="zh-CN" sz="1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None/>
            </a:pPr>
            <a:r>
              <a:rPr lang="en-US" altLang="zh-CN" sz="1400" b="1" dirty="0" smtClean="0">
                <a:solidFill>
                  <a:srgbClr val="CC00CC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      a[step</a:t>
            </a:r>
            <a:r>
              <a:rPr lang="en-US" altLang="zh-CN" sz="1400" b="1" dirty="0">
                <a:solidFill>
                  <a:srgbClr val="CC00CC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]=i</a:t>
            </a:r>
            <a:r>
              <a:rPr lang="en-US" altLang="zh-CN" sz="1400" b="1" dirty="0" smtClean="0">
                <a:solidFill>
                  <a:srgbClr val="CC00CC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;</a:t>
            </a:r>
            <a:endParaRPr lang="en-US" altLang="zh-CN" sz="1400" b="1" dirty="0" smtClean="0">
              <a:solidFill>
                <a:srgbClr val="CC00CC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None/>
            </a:pPr>
            <a:endParaRPr lang="en-US" altLang="zh-CN" sz="1400" b="1" dirty="0">
              <a:solidFill>
                <a:srgbClr val="CC00CC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None/>
            </a:pPr>
            <a:endParaRPr lang="en-US" altLang="zh-CN" sz="1400" b="1" dirty="0" smtClean="0">
              <a:solidFill>
                <a:srgbClr val="CC00CC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None/>
            </a:pPr>
            <a:endParaRPr lang="en-US" altLang="zh-CN" sz="1400" b="1" dirty="0">
              <a:solidFill>
                <a:srgbClr val="CC00CC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None/>
            </a:pPr>
            <a:r>
              <a:rPr lang="en-US" altLang="zh-CN" sz="1400" b="1" dirty="0" smtClean="0">
                <a:solidFill>
                  <a:srgbClr val="CC00CC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lang="en-US" altLang="zh-CN" sz="14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}</a:t>
            </a:r>
            <a:endParaRPr lang="en-US" altLang="zh-CN" sz="1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None/>
            </a:pPr>
            <a:endParaRPr lang="en-US" altLang="zh-CN" sz="1400" b="1" dirty="0">
              <a:solidFill>
                <a:srgbClr val="CC00CC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None/>
            </a:pPr>
            <a:endParaRPr lang="zh-CN" altLang="en-US" sz="1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539552" y="341800"/>
            <a:ext cx="288032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" indent="0">
              <a:buFont typeface="Wingdings 2" panose="05020102010507070707" pitchFamily="18" charset="2"/>
              <a:buNone/>
            </a:pPr>
            <a:r>
              <a:rPr lang="en-US" altLang="zh-CN" sz="1400" b="1" dirty="0" smtClean="0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</a:t>
            </a:r>
            <a:endParaRPr lang="en-US" altLang="zh-CN" sz="1400" b="1" dirty="0" smtClean="0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r>
              <a:rPr lang="en-US" altLang="zh-CN" sz="14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            ,book[10]</a:t>
            </a:r>
            <a:endParaRPr lang="en-US" altLang="zh-CN" sz="1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 smtClean="0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 smtClean="0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 smtClean="0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 smtClean="0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 smtClean="0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 smtClean="0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 smtClean="0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 smtClean="0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r>
              <a:rPr lang="en-US" altLang="zh-CN" sz="1400" b="1" dirty="0" smtClean="0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 if(book[i</a:t>
            </a:r>
            <a:r>
              <a:rPr lang="en-US" altLang="zh-CN" sz="1400" b="1" dirty="0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]==0)</a:t>
            </a:r>
            <a:endParaRPr lang="en-US" altLang="zh-CN" sz="1400" b="1" dirty="0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r>
              <a:rPr lang="en-US" altLang="zh-CN" sz="1400" b="1" dirty="0">
                <a:latin typeface="宋体" panose="02010600030101010101" pitchFamily="2" charset="-122"/>
                <a:ea typeface="宋体" panose="02010600030101010101" pitchFamily="2" charset="-122"/>
              </a:rPr>
              <a:t>      </a:t>
            </a:r>
            <a:r>
              <a:rPr lang="en-US" altLang="zh-CN" sz="14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{</a:t>
            </a:r>
            <a:endParaRPr lang="en-US" altLang="zh-CN" sz="1400" b="1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r>
              <a:rPr lang="en-US" altLang="zh-CN" sz="1400" b="1" dirty="0">
                <a:latin typeface="宋体" panose="02010600030101010101" pitchFamily="2" charset="-122"/>
                <a:ea typeface="宋体" panose="02010600030101010101" pitchFamily="2" charset="-122"/>
              </a:rPr>
              <a:t>         </a:t>
            </a:r>
            <a:r>
              <a:rPr lang="en-US" altLang="zh-CN" sz="1400" b="1" dirty="0" smtClean="0">
                <a:solidFill>
                  <a:srgbClr val="CC00CC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book[i</a:t>
            </a:r>
            <a:r>
              <a:rPr lang="en-US" altLang="zh-CN" sz="1400" b="1" dirty="0">
                <a:solidFill>
                  <a:srgbClr val="CC00CC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]=1;</a:t>
            </a:r>
            <a:endParaRPr lang="en-US" altLang="zh-CN" sz="1400" b="1" dirty="0">
              <a:solidFill>
                <a:srgbClr val="CC00CC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r>
              <a:rPr lang="en-US" altLang="zh-CN" sz="1400" b="1" dirty="0">
                <a:solidFill>
                  <a:schemeClr val="accent6">
                    <a:lumMod val="7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      </a:t>
            </a:r>
            <a:endParaRPr lang="en-US" altLang="zh-CN" sz="1400" b="1" dirty="0" smtClean="0">
              <a:solidFill>
                <a:schemeClr val="accent6">
                  <a:lumMod val="7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r>
              <a:rPr lang="en-US" altLang="zh-CN" sz="1400" b="1" dirty="0" smtClean="0">
                <a:solidFill>
                  <a:schemeClr val="accent6">
                    <a:lumMod val="7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   </a:t>
            </a:r>
            <a:endParaRPr lang="en-US" altLang="zh-CN" sz="1400" b="1" dirty="0" smtClean="0">
              <a:solidFill>
                <a:schemeClr val="accent6">
                  <a:lumMod val="7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r>
              <a:rPr lang="en-US" altLang="zh-CN" sz="1400" b="1" dirty="0">
                <a:solidFill>
                  <a:schemeClr val="accent6">
                    <a:lumMod val="7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lang="en-US" altLang="zh-CN" sz="1400" b="1" dirty="0" smtClean="0">
                <a:solidFill>
                  <a:schemeClr val="accent6">
                    <a:lumMod val="7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  </a:t>
            </a:r>
            <a:r>
              <a:rPr lang="en-US" altLang="zh-CN" sz="14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}</a:t>
            </a:r>
            <a:endParaRPr lang="en-US" altLang="zh-CN" sz="1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r>
              <a:rPr lang="en-US" altLang="zh-CN" sz="1400" b="1" dirty="0">
                <a:latin typeface="宋体" panose="02010600030101010101" pitchFamily="2" charset="-122"/>
                <a:ea typeface="宋体" panose="02010600030101010101" pitchFamily="2" charset="-122"/>
              </a:rPr>
              <a:t>  </a:t>
            </a:r>
            <a:r>
              <a:rPr lang="en-US" altLang="zh-CN" sz="14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   </a:t>
            </a:r>
            <a:endParaRPr lang="en-US" altLang="zh-CN" sz="1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467544" y="830897"/>
            <a:ext cx="4572000" cy="5478423"/>
          </a:xfrm>
          <a:prstGeom prst="rect">
            <a:avLst/>
          </a:prstGeom>
        </p:spPr>
        <p:txBody>
          <a:bodyPr>
            <a:spAutoFit/>
          </a:bodyPr>
          <a:lstStyle/>
          <a:p>
            <a:pPr marL="68580" indent="0">
              <a:buFont typeface="Wingdings 2" panose="05020102010507070707" pitchFamily="18" charset="2"/>
              <a:buNone/>
            </a:pPr>
            <a:r>
              <a:rPr lang="en-US" altLang="zh-CN" sz="1400" b="1" dirty="0">
                <a:latin typeface="宋体" panose="02010600030101010101" pitchFamily="2" charset="-122"/>
                <a:ea typeface="宋体" panose="02010600030101010101" pitchFamily="2" charset="-122"/>
              </a:rPr>
              <a:t>void </a:t>
            </a:r>
            <a:r>
              <a:rPr lang="en-US" altLang="zh-CN" sz="1400" b="1" dirty="0" err="1">
                <a:latin typeface="宋体" panose="02010600030101010101" pitchFamily="2" charset="-122"/>
                <a:ea typeface="宋体" panose="02010600030101010101" pitchFamily="2" charset="-122"/>
              </a:rPr>
              <a:t>dfs</a:t>
            </a:r>
            <a:r>
              <a:rPr lang="en-US" altLang="zh-CN" sz="1400" b="1" dirty="0">
                <a:latin typeface="宋体" panose="02010600030101010101" pitchFamily="2" charset="-122"/>
                <a:ea typeface="宋体" panose="02010600030101010101" pitchFamily="2" charset="-122"/>
              </a:rPr>
              <a:t>(</a:t>
            </a:r>
            <a:r>
              <a:rPr lang="en-US" altLang="zh-CN" sz="1400" b="1" dirty="0" err="1">
                <a:latin typeface="宋体" panose="02010600030101010101" pitchFamily="2" charset="-122"/>
                <a:ea typeface="宋体" panose="02010600030101010101" pitchFamily="2" charset="-122"/>
              </a:rPr>
              <a:t>int</a:t>
            </a:r>
            <a:r>
              <a:rPr lang="en-US" altLang="zh-CN" sz="1400" b="1" dirty="0">
                <a:latin typeface="宋体" panose="02010600030101010101" pitchFamily="2" charset="-122"/>
                <a:ea typeface="宋体" panose="02010600030101010101" pitchFamily="2" charset="-122"/>
              </a:rPr>
              <a:t> step)</a:t>
            </a:r>
            <a:endParaRPr lang="en-US" altLang="zh-CN" sz="1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r>
              <a:rPr lang="en-US" altLang="zh-CN" sz="1400" b="1" dirty="0">
                <a:latin typeface="宋体" panose="02010600030101010101" pitchFamily="2" charset="-122"/>
                <a:ea typeface="宋体" panose="02010600030101010101" pitchFamily="2" charset="-122"/>
              </a:rPr>
              <a:t>{</a:t>
            </a:r>
            <a:endParaRPr lang="en-US" altLang="zh-CN" sz="1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r>
              <a:rPr lang="en-US" altLang="zh-CN" sz="14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  </a:t>
            </a:r>
            <a:endParaRPr lang="en-US" altLang="zh-CN" sz="1400" b="1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r>
              <a:rPr lang="en-US" altLang="zh-CN" sz="1400" b="1" dirty="0"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lang="en-US" altLang="zh-CN" sz="14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  return</a:t>
            </a:r>
            <a:r>
              <a:rPr lang="en-US" altLang="zh-CN" sz="1400" b="1" dirty="0">
                <a:latin typeface="宋体" panose="02010600030101010101" pitchFamily="2" charset="-122"/>
                <a:ea typeface="宋体" panose="02010600030101010101" pitchFamily="2" charset="-122"/>
              </a:rPr>
              <a:t>;</a:t>
            </a:r>
            <a:endParaRPr lang="en-US" altLang="zh-CN" sz="1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r>
              <a:rPr lang="en-US" altLang="zh-CN" sz="1400" b="1" dirty="0">
                <a:latin typeface="宋体" panose="02010600030101010101" pitchFamily="2" charset="-122"/>
                <a:ea typeface="宋体" panose="02010600030101010101" pitchFamily="2" charset="-122"/>
              </a:rPr>
              <a:t>}</a:t>
            </a:r>
            <a:endParaRPr lang="en-US" altLang="zh-CN" sz="1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1331640" y="4849996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68580" indent="0">
              <a:buFont typeface="Wingdings 2" panose="05020102010507070707" pitchFamily="18" charset="2"/>
              <a:buNone/>
            </a:pPr>
            <a:r>
              <a:rPr lang="en-US" altLang="zh-CN" sz="1400" b="1" dirty="0" err="1">
                <a:solidFill>
                  <a:schemeClr val="accent6">
                    <a:lumMod val="7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dfs</a:t>
            </a:r>
            <a:r>
              <a:rPr lang="en-US" altLang="zh-CN" sz="1400" b="1" dirty="0">
                <a:solidFill>
                  <a:schemeClr val="accent6">
                    <a:lumMod val="7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(step+1</a:t>
            </a:r>
            <a:r>
              <a:rPr lang="en-US" altLang="zh-CN" sz="1400" b="1" dirty="0" smtClean="0">
                <a:solidFill>
                  <a:schemeClr val="accent6">
                    <a:lumMod val="7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);</a:t>
            </a:r>
            <a:endParaRPr lang="en-US" altLang="zh-CN" sz="1400" b="1" dirty="0" smtClean="0">
              <a:solidFill>
                <a:schemeClr val="accent6">
                  <a:lumMod val="7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r>
              <a:rPr lang="en-US" altLang="zh-CN" sz="1400" b="1" dirty="0" smtClean="0">
                <a:solidFill>
                  <a:srgbClr val="00B05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book[i</a:t>
            </a:r>
            <a:r>
              <a:rPr lang="en-US" altLang="zh-CN" sz="1400" b="1" dirty="0">
                <a:solidFill>
                  <a:srgbClr val="00B05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]=0;</a:t>
            </a:r>
            <a:endParaRPr lang="en-US" altLang="zh-CN" sz="1400" b="1" dirty="0">
              <a:solidFill>
                <a:srgbClr val="00B05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467544" y="1613119"/>
            <a:ext cx="4572000" cy="1600438"/>
          </a:xfrm>
          <a:prstGeom prst="rect">
            <a:avLst/>
          </a:prstGeom>
        </p:spPr>
        <p:txBody>
          <a:bodyPr>
            <a:spAutoFit/>
          </a:bodyPr>
          <a:lstStyle/>
          <a:p>
            <a:pPr marL="68580" indent="0">
              <a:buFont typeface="Wingdings 2" panose="05020102010507070707" pitchFamily="18" charset="2"/>
              <a:buNone/>
            </a:pPr>
            <a:r>
              <a:rPr lang="en-US" altLang="zh-CN" sz="1400" b="1" dirty="0">
                <a:solidFill>
                  <a:schemeClr val="accent3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lang="en-US" altLang="zh-CN" sz="1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if(step==n+1)</a:t>
            </a:r>
            <a:endParaRPr lang="en-US" altLang="zh-CN" sz="14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r>
              <a:rPr lang="en-US" altLang="zh-CN" sz="1400" b="1" dirty="0">
                <a:latin typeface="宋体" panose="02010600030101010101" pitchFamily="2" charset="-122"/>
                <a:ea typeface="宋体" panose="02010600030101010101" pitchFamily="2" charset="-122"/>
              </a:rPr>
              <a:t>   {</a:t>
            </a:r>
            <a:endParaRPr lang="en-US" altLang="zh-CN" sz="1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r>
              <a:rPr lang="en-US" altLang="zh-CN" sz="1400" b="1" dirty="0">
                <a:latin typeface="宋体" panose="02010600030101010101" pitchFamily="2" charset="-122"/>
                <a:ea typeface="宋体" panose="02010600030101010101" pitchFamily="2" charset="-122"/>
              </a:rPr>
              <a:t>      </a:t>
            </a:r>
            <a:r>
              <a:rPr lang="en-US" altLang="zh-CN" sz="14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for(i=1;i&lt;=</a:t>
            </a:r>
            <a:r>
              <a:rPr lang="en-US" altLang="zh-CN" sz="1400" b="1" dirty="0" err="1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n;i</a:t>
            </a:r>
            <a:r>
              <a:rPr lang="en-US" altLang="zh-CN" sz="14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++)</a:t>
            </a:r>
            <a:endParaRPr lang="en-US" altLang="zh-CN" sz="1400" b="1" dirty="0">
              <a:solidFill>
                <a:srgbClr val="0070C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r>
              <a:rPr lang="en-US" altLang="zh-CN" sz="14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    </a:t>
            </a:r>
            <a:r>
              <a:rPr lang="en-US" altLang="zh-CN" sz="1400" b="1" dirty="0" err="1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printf</a:t>
            </a:r>
            <a:r>
              <a:rPr lang="en-US" altLang="zh-CN" sz="14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("%</a:t>
            </a:r>
            <a:r>
              <a:rPr lang="en-US" altLang="zh-CN" sz="1400" b="1" dirty="0" err="1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d",a</a:t>
            </a:r>
            <a:r>
              <a:rPr lang="en-US" altLang="zh-CN" sz="14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[i]);</a:t>
            </a:r>
            <a:endParaRPr lang="en-US" altLang="zh-CN" sz="1400" b="1" dirty="0">
              <a:solidFill>
                <a:srgbClr val="0070C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r>
              <a:rPr lang="en-US" altLang="zh-CN" sz="14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    </a:t>
            </a:r>
            <a:r>
              <a:rPr lang="en-US" altLang="zh-CN" sz="1400" b="1" dirty="0" err="1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printf</a:t>
            </a:r>
            <a:r>
              <a:rPr lang="en-US" altLang="zh-CN" sz="14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("\n");</a:t>
            </a:r>
            <a:endParaRPr lang="en-US" altLang="zh-CN" sz="1400" b="1" dirty="0">
              <a:solidFill>
                <a:srgbClr val="0070C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r>
              <a:rPr lang="en-US" altLang="zh-CN" sz="14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    return;</a:t>
            </a:r>
            <a:endParaRPr lang="en-US" altLang="zh-CN" sz="1400" b="1" dirty="0">
              <a:solidFill>
                <a:srgbClr val="0070C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r>
              <a:rPr lang="en-US" altLang="zh-CN" sz="1400" b="1" dirty="0">
                <a:latin typeface="宋体" panose="02010600030101010101" pitchFamily="2" charset="-122"/>
                <a:ea typeface="宋体" panose="02010600030101010101" pitchFamily="2" charset="-122"/>
              </a:rPr>
              <a:t>   }</a:t>
            </a:r>
            <a:endParaRPr lang="zh-CN" altLang="en-US" sz="1400" dirty="0"/>
          </a:p>
        </p:txBody>
      </p:sp>
      <p:cxnSp>
        <p:nvCxnSpPr>
          <p:cNvPr id="11" name="直接连接符 10"/>
          <p:cNvCxnSpPr/>
          <p:nvPr/>
        </p:nvCxnSpPr>
        <p:spPr>
          <a:xfrm>
            <a:off x="3203848" y="332656"/>
            <a:ext cx="0" cy="61926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/>
          <p:cNvSpPr/>
          <p:nvPr/>
        </p:nvSpPr>
        <p:spPr>
          <a:xfrm>
            <a:off x="3551696" y="677073"/>
            <a:ext cx="4859968" cy="356933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CN" altLang="en-US" b="1" dirty="0" smtClean="0">
                <a:solidFill>
                  <a:schemeClr val="accent1">
                    <a:lumMod val="7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算法框架</a:t>
            </a:r>
            <a:endParaRPr lang="zh-CN" altLang="en-US" b="1" dirty="0" smtClean="0">
              <a:solidFill>
                <a:schemeClr val="accent1">
                  <a:lumMod val="75000"/>
                </a:schemeClr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1600" b="1" dirty="0" smtClean="0"/>
              <a:t>int Search(int k)</a:t>
            </a:r>
            <a:endParaRPr lang="zh-CN" altLang="en-US" sz="1600" b="1" dirty="0" smtClean="0"/>
          </a:p>
          <a:p>
            <a:r>
              <a:rPr lang="zh-CN" altLang="en-US" sz="1600" b="1" dirty="0" smtClean="0"/>
              <a:t>{</a:t>
            </a:r>
            <a:endParaRPr lang="zh-CN" altLang="en-US" sz="1600" b="1" dirty="0" smtClean="0"/>
          </a:p>
          <a:p>
            <a:r>
              <a:rPr lang="zh-CN" altLang="en-US" sz="1600" b="1" dirty="0" smtClean="0"/>
              <a:t>　  </a:t>
            </a:r>
            <a:r>
              <a:rPr lang="zh-CN" altLang="en-US" sz="1600" b="1" dirty="0" smtClean="0">
                <a:solidFill>
                  <a:srgbClr val="FF0000"/>
                </a:solidFill>
              </a:rPr>
              <a:t>if  (到目的地) </a:t>
            </a:r>
            <a:r>
              <a:rPr lang="zh-CN" altLang="en-US" sz="1600" b="1" dirty="0" smtClean="0">
                <a:solidFill>
                  <a:srgbClr val="0070C0"/>
                </a:solidFill>
              </a:rPr>
              <a:t>输出解</a:t>
            </a:r>
            <a:r>
              <a:rPr lang="zh-CN" altLang="en-US" sz="1600" b="1" dirty="0" smtClean="0">
                <a:solidFill>
                  <a:srgbClr val="FF0000"/>
                </a:solidFill>
              </a:rPr>
              <a:t>;</a:t>
            </a:r>
            <a:endParaRPr lang="zh-CN" altLang="en-US" sz="1600" b="1" dirty="0" smtClean="0">
              <a:solidFill>
                <a:srgbClr val="FF0000"/>
              </a:solidFill>
            </a:endParaRPr>
          </a:p>
          <a:p>
            <a:r>
              <a:rPr lang="zh-CN" altLang="en-US" sz="1600" b="1" dirty="0" smtClean="0"/>
              <a:t>　</a:t>
            </a:r>
            <a:r>
              <a:rPr lang="zh-CN" altLang="en-US" sz="1600" b="1" dirty="0"/>
              <a:t> </a:t>
            </a:r>
            <a:r>
              <a:rPr lang="zh-CN" altLang="en-US" sz="1600" b="1" dirty="0" smtClean="0"/>
              <a:t> else</a:t>
            </a:r>
            <a:endParaRPr lang="zh-CN" altLang="en-US" sz="1600" b="1" dirty="0" smtClean="0"/>
          </a:p>
          <a:p>
            <a:r>
              <a:rPr lang="zh-CN" altLang="en-US" sz="1600" b="1" dirty="0" smtClean="0"/>
              <a:t>　　　　</a:t>
            </a:r>
            <a:r>
              <a:rPr lang="zh-CN" altLang="en-US" sz="1600" b="1" dirty="0" smtClean="0">
                <a:solidFill>
                  <a:srgbClr val="7030A0"/>
                </a:solidFill>
              </a:rPr>
              <a:t>for (i=1;i&lt;=算符种数;i++)</a:t>
            </a:r>
            <a:endParaRPr lang="zh-CN" altLang="en-US" sz="1600" b="1" dirty="0" smtClean="0">
              <a:solidFill>
                <a:srgbClr val="7030A0"/>
              </a:solidFill>
            </a:endParaRPr>
          </a:p>
          <a:p>
            <a:r>
              <a:rPr lang="zh-CN" altLang="en-US" sz="1600" b="1" dirty="0" smtClean="0"/>
              <a:t>　　　　　</a:t>
            </a:r>
            <a:r>
              <a:rPr lang="zh-CN" altLang="en-US" sz="1600" b="1" dirty="0" smtClean="0">
                <a:solidFill>
                  <a:schemeClr val="accent1">
                    <a:lumMod val="75000"/>
                  </a:schemeClr>
                </a:solidFill>
              </a:rPr>
              <a:t>if  (满足条件) </a:t>
            </a:r>
            <a:endParaRPr lang="zh-CN" altLang="en-US" sz="16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zh-CN" altLang="en-US" sz="1600" b="1" dirty="0" smtClean="0"/>
              <a:t>　　　　　　　{</a:t>
            </a:r>
            <a:endParaRPr lang="zh-CN" altLang="en-US" sz="1600" b="1" dirty="0" smtClean="0"/>
          </a:p>
          <a:p>
            <a:r>
              <a:rPr lang="zh-CN" altLang="en-US" sz="1600" b="1" dirty="0" smtClean="0"/>
              <a:t>　　　　　　　　</a:t>
            </a:r>
            <a:r>
              <a:rPr lang="zh-CN" altLang="en-US" sz="1600" b="1" dirty="0" smtClean="0">
                <a:solidFill>
                  <a:srgbClr val="CC00CC"/>
                </a:solidFill>
              </a:rPr>
              <a:t>保存结果;</a:t>
            </a:r>
            <a:endParaRPr lang="zh-CN" altLang="en-US" sz="1600" b="1" dirty="0" smtClean="0">
              <a:solidFill>
                <a:srgbClr val="CC00CC"/>
              </a:solidFill>
            </a:endParaRPr>
          </a:p>
          <a:p>
            <a:r>
              <a:rPr lang="zh-CN" altLang="en-US" sz="1600" b="1" dirty="0" smtClean="0"/>
              <a:t>　　　</a:t>
            </a:r>
            <a:r>
              <a:rPr lang="zh-CN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                  Search(k+1);</a:t>
            </a:r>
            <a:endParaRPr lang="zh-CN" altLang="en-US" sz="16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zh-CN" altLang="en-US" sz="1600" b="1" dirty="0" smtClean="0"/>
              <a:t>　　　　　　　　</a:t>
            </a:r>
            <a:r>
              <a:rPr lang="zh-CN" altLang="en-US" sz="1600" b="1" dirty="0" smtClean="0">
                <a:solidFill>
                  <a:srgbClr val="00B050"/>
                </a:solidFill>
              </a:rPr>
              <a:t>恢复：保存结果之前的状态{回溯一步}</a:t>
            </a:r>
            <a:endParaRPr lang="zh-CN" altLang="en-US" sz="1600" b="1" dirty="0" smtClean="0">
              <a:solidFill>
                <a:srgbClr val="00B050"/>
              </a:solidFill>
            </a:endParaRPr>
          </a:p>
          <a:p>
            <a:r>
              <a:rPr lang="zh-CN" altLang="en-US" sz="1600" b="1" dirty="0" smtClean="0"/>
              <a:t>　　　　　　　}</a:t>
            </a:r>
            <a:endParaRPr lang="zh-CN" altLang="en-US" sz="1600" b="1" dirty="0" smtClean="0"/>
          </a:p>
          <a:p>
            <a:r>
              <a:rPr lang="zh-CN" altLang="en-US" sz="1600" b="1" dirty="0" smtClean="0"/>
              <a:t>}</a:t>
            </a:r>
            <a:endParaRPr lang="zh-CN" altLang="en-US" sz="1600" b="1" dirty="0" smtClean="0"/>
          </a:p>
        </p:txBody>
      </p:sp>
      <p:sp>
        <p:nvSpPr>
          <p:cNvPr id="14" name="矩形 13"/>
          <p:cNvSpPr/>
          <p:nvPr/>
        </p:nvSpPr>
        <p:spPr>
          <a:xfrm>
            <a:off x="4788024" y="0"/>
            <a:ext cx="3168352" cy="52322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zh-CN" altLang="en-US" sz="28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深度优先搜索</a:t>
            </a:r>
            <a:endParaRPr lang="zh-CN" altLang="en-US" sz="2800" b="1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3635896" y="908720"/>
            <a:ext cx="2907784" cy="1383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400" b="1" dirty="0" err="1">
                <a:latin typeface="宋体" panose="02010600030101010101" pitchFamily="2" charset="-122"/>
                <a:ea typeface="宋体" panose="02010600030101010101" pitchFamily="2" charset="-122"/>
              </a:rPr>
              <a:t>int</a:t>
            </a:r>
            <a:r>
              <a:rPr lang="en-US" altLang="zh-CN" sz="1400" b="1" dirty="0">
                <a:latin typeface="宋体" panose="02010600030101010101" pitchFamily="2" charset="-122"/>
                <a:ea typeface="宋体" panose="02010600030101010101" pitchFamily="2" charset="-122"/>
              </a:rPr>
              <a:t> main()</a:t>
            </a:r>
            <a:endParaRPr lang="en-US" altLang="zh-CN" sz="1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1400" b="1" dirty="0">
                <a:latin typeface="宋体" panose="02010600030101010101" pitchFamily="2" charset="-122"/>
                <a:ea typeface="宋体" panose="02010600030101010101" pitchFamily="2" charset="-122"/>
              </a:rPr>
              <a:t>{</a:t>
            </a:r>
            <a:endParaRPr lang="en-US" altLang="zh-CN" sz="1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1400" b="1" dirty="0">
                <a:latin typeface="宋体" panose="02010600030101010101" pitchFamily="2" charset="-122"/>
                <a:ea typeface="宋体" panose="02010600030101010101" pitchFamily="2" charset="-122"/>
              </a:rPr>
              <a:t>	</a:t>
            </a:r>
            <a:r>
              <a:rPr lang="en-US" altLang="zh-CN" sz="1400" b="1" dirty="0" err="1">
                <a:latin typeface="宋体" panose="02010600030101010101" pitchFamily="2" charset="-122"/>
                <a:ea typeface="宋体" panose="02010600030101010101" pitchFamily="2" charset="-122"/>
              </a:rPr>
              <a:t>cin&gt;&gt;n</a:t>
            </a:r>
            <a:r>
              <a:rPr lang="en-US" altLang="zh-CN" sz="1400" b="1" dirty="0">
                <a:latin typeface="宋体" panose="02010600030101010101" pitchFamily="2" charset="-122"/>
                <a:ea typeface="宋体" panose="02010600030101010101" pitchFamily="2" charset="-122"/>
              </a:rPr>
              <a:t>;</a:t>
            </a:r>
            <a:endParaRPr lang="en-US" altLang="zh-CN" sz="1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1400" b="1" dirty="0">
                <a:latin typeface="宋体" panose="02010600030101010101" pitchFamily="2" charset="-122"/>
                <a:ea typeface="宋体" panose="02010600030101010101" pitchFamily="2" charset="-122"/>
              </a:rPr>
              <a:t>	</a:t>
            </a:r>
            <a:r>
              <a:rPr lang="en-US" altLang="zh-CN" sz="1400" b="1" dirty="0" err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dfs</a:t>
            </a:r>
            <a:r>
              <a:rPr lang="en-US" altLang="zh-CN" sz="1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(1);</a:t>
            </a:r>
            <a:endParaRPr lang="en-US" altLang="zh-CN" sz="1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1400" b="1" dirty="0">
                <a:latin typeface="宋体" panose="02010600030101010101" pitchFamily="2" charset="-122"/>
                <a:ea typeface="宋体" panose="02010600030101010101" pitchFamily="2" charset="-122"/>
              </a:rPr>
              <a:t>	return 0;</a:t>
            </a:r>
            <a:endParaRPr lang="en-US" altLang="zh-CN" sz="1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1400" b="1" dirty="0">
                <a:latin typeface="宋体" panose="02010600030101010101" pitchFamily="2" charset="-122"/>
                <a:ea typeface="宋体" panose="02010600030101010101" pitchFamily="2" charset="-122"/>
              </a:rPr>
              <a:t>}</a:t>
            </a:r>
            <a:endParaRPr lang="zh-CN" altLang="en-US" sz="1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6" grpId="0"/>
      <p:bldP spid="7" grpId="0"/>
      <p:bldP spid="9" grpId="0"/>
      <p:bldP spid="10" grpId="0"/>
      <p:bldP spid="12" grpId="0" bldLvl="0" animBg="1"/>
      <p:bldP spid="14" grpId="0"/>
      <p:bldP spid="15" grpId="0"/>
      <p:bldP spid="15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065" y="687705"/>
            <a:ext cx="7920990" cy="4752340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altLang="zh-CN" b="1" dirty="0">
                <a:latin typeface="华文楷体" panose="02010600040101010101" charset="-122"/>
                <a:ea typeface="华文楷体" panose="02010600040101010101" charset="-122"/>
              </a:rPr>
              <a:t>        </a:t>
            </a:r>
            <a:r>
              <a:rPr lang="zh-CN" altLang="en-US" b="1" dirty="0">
                <a:solidFill>
                  <a:srgbClr val="0070C0"/>
                </a:solidFill>
                <a:latin typeface="华文楷体" panose="02010600040101010101" charset="-122"/>
                <a:ea typeface="华文楷体" panose="02010600040101010101" charset="-122"/>
              </a:rPr>
              <a:t>搜索与回溯</a:t>
            </a:r>
            <a:r>
              <a:rPr lang="zh-CN" altLang="en-US" b="1" dirty="0">
                <a:latin typeface="华文楷体" panose="02010600040101010101" charset="-122"/>
                <a:ea typeface="华文楷体" panose="02010600040101010101" charset="-122"/>
              </a:rPr>
              <a:t>是计算机解题中常用的算法，很多问题</a:t>
            </a:r>
            <a:r>
              <a:rPr lang="zh-CN" altLang="en-US" b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</a:rPr>
              <a:t>无法根据某种确定的计算法则来求解</a:t>
            </a:r>
            <a:r>
              <a:rPr lang="zh-CN" altLang="en-US" b="1" dirty="0">
                <a:latin typeface="华文楷体" panose="02010600040101010101" charset="-122"/>
                <a:ea typeface="华文楷体" panose="02010600040101010101" charset="-122"/>
              </a:rPr>
              <a:t>，</a:t>
            </a:r>
            <a:r>
              <a:rPr lang="zh-CN" altLang="en-US" b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</a:rPr>
              <a:t>可以利用搜索与回溯的技术求解</a:t>
            </a:r>
            <a:r>
              <a:rPr lang="zh-CN" altLang="en-US" b="1" dirty="0" smtClean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</a:rPr>
              <a:t>。</a:t>
            </a:r>
            <a:endParaRPr lang="en-US" altLang="zh-CN" b="1" dirty="0" smtClean="0">
              <a:solidFill>
                <a:srgbClr val="FF0000"/>
              </a:solidFill>
              <a:latin typeface="华文楷体" panose="02010600040101010101" charset="-122"/>
              <a:ea typeface="华文楷体" panose="02010600040101010101" charset="-122"/>
            </a:endParaRPr>
          </a:p>
          <a:p>
            <a:endParaRPr lang="en-US" altLang="zh-CN" b="1" dirty="0" smtClean="0">
              <a:solidFill>
                <a:srgbClr val="FF0000"/>
              </a:solidFill>
              <a:latin typeface="华文楷体" panose="02010600040101010101" charset="-122"/>
              <a:ea typeface="华文楷体" panose="02010600040101010101" charset="-122"/>
            </a:endParaRPr>
          </a:p>
          <a:p>
            <a:endParaRPr lang="zh-CN" altLang="en-US" b="1" dirty="0">
              <a:latin typeface="华文楷体" panose="02010600040101010101" charset="-122"/>
              <a:ea typeface="华文楷体" panose="02010600040101010101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47065" y="2091055"/>
            <a:ext cx="7992110" cy="26765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68580" indent="0">
              <a:buNone/>
            </a:pPr>
            <a:r>
              <a:rPr lang="en-US" altLang="zh-CN" sz="2400" b="1" dirty="0" smtClean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sym typeface="+mn-ea"/>
              </a:rPr>
              <a:t>        </a:t>
            </a:r>
            <a:r>
              <a:rPr lang="zh-CN" altLang="en-US" sz="2400" b="1" dirty="0" smtClean="0">
                <a:solidFill>
                  <a:srgbClr val="0070C0"/>
                </a:solidFill>
                <a:latin typeface="华文楷体" panose="02010600040101010101" charset="-122"/>
                <a:ea typeface="华文楷体" panose="02010600040101010101" charset="-122"/>
                <a:sym typeface="+mn-ea"/>
              </a:rPr>
              <a:t>回溯</a:t>
            </a:r>
            <a:r>
              <a:rPr lang="zh-CN" altLang="en-US" sz="2400" b="1" dirty="0">
                <a:solidFill>
                  <a:srgbClr val="0070C0"/>
                </a:solidFill>
                <a:latin typeface="华文楷体" panose="02010600040101010101" charset="-122"/>
                <a:ea typeface="华文楷体" panose="02010600040101010101" charset="-122"/>
                <a:sym typeface="+mn-ea"/>
              </a:rPr>
              <a:t>算法</a:t>
            </a:r>
            <a:r>
              <a:rPr lang="zh-CN" altLang="en-US" sz="2400" b="1" dirty="0" smtClean="0">
                <a:latin typeface="华文楷体" panose="02010600040101010101" charset="-122"/>
                <a:ea typeface="华文楷体" panose="02010600040101010101" charset="-122"/>
                <a:sym typeface="+mn-ea"/>
              </a:rPr>
              <a:t>是</a:t>
            </a:r>
            <a:r>
              <a:rPr lang="zh-CN" altLang="en-US" sz="2400" b="1" dirty="0">
                <a:latin typeface="华文楷体" panose="02010600040101010101" charset="-122"/>
                <a:ea typeface="华文楷体" panose="02010600040101010101" charset="-122"/>
                <a:sym typeface="+mn-ea"/>
              </a:rPr>
              <a:t>搜索算法中的一种控制策略。它的基本思想是：为了求得问题的解，先选择</a:t>
            </a:r>
            <a:r>
              <a:rPr lang="zh-CN" altLang="en-US" sz="2400" b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sym typeface="+mn-ea"/>
              </a:rPr>
              <a:t>某一种可能情况</a:t>
            </a:r>
            <a:r>
              <a:rPr lang="zh-CN" altLang="en-US" sz="2400" b="1" dirty="0">
                <a:latin typeface="华文楷体" panose="02010600040101010101" charset="-122"/>
                <a:ea typeface="华文楷体" panose="02010600040101010101" charset="-122"/>
                <a:sym typeface="+mn-ea"/>
              </a:rPr>
              <a:t>向前探索，在探索过程中，一旦发现原来的选择是错误的，就</a:t>
            </a:r>
            <a:r>
              <a:rPr lang="zh-CN" altLang="en-US" sz="2400" b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sym typeface="+mn-ea"/>
              </a:rPr>
              <a:t>退回一</a:t>
            </a:r>
            <a:r>
              <a:rPr lang="zh-CN" altLang="en-US" sz="2400" b="1" dirty="0" smtClean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sym typeface="+mn-ea"/>
              </a:rPr>
              <a:t>步</a:t>
            </a:r>
            <a:r>
              <a:rPr lang="zh-CN" altLang="en-US" sz="2400" b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sym typeface="+mn-ea"/>
              </a:rPr>
              <a:t>（恢复上一步状态）</a:t>
            </a:r>
            <a:r>
              <a:rPr lang="zh-CN" altLang="en-US" sz="2400" b="1" dirty="0" smtClean="0">
                <a:latin typeface="华文楷体" panose="02010600040101010101" charset="-122"/>
                <a:ea typeface="华文楷体" panose="02010600040101010101" charset="-122"/>
                <a:sym typeface="+mn-ea"/>
              </a:rPr>
              <a:t>重新</a:t>
            </a:r>
            <a:r>
              <a:rPr lang="zh-CN" altLang="en-US" sz="2400" b="1" dirty="0">
                <a:latin typeface="华文楷体" panose="02010600040101010101" charset="-122"/>
                <a:ea typeface="华文楷体" panose="02010600040101010101" charset="-122"/>
                <a:sym typeface="+mn-ea"/>
              </a:rPr>
              <a:t>选择，继续向前探索，如此反复进行，直至</a:t>
            </a:r>
            <a:r>
              <a:rPr lang="zh-CN" altLang="en-US" sz="2400" b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sym typeface="+mn-ea"/>
              </a:rPr>
              <a:t>得到解</a:t>
            </a:r>
            <a:r>
              <a:rPr lang="zh-CN" altLang="en-US" sz="2400" b="1" dirty="0">
                <a:latin typeface="华文楷体" panose="02010600040101010101" charset="-122"/>
                <a:ea typeface="华文楷体" panose="02010600040101010101" charset="-122"/>
                <a:sym typeface="+mn-ea"/>
              </a:rPr>
              <a:t>或</a:t>
            </a:r>
            <a:r>
              <a:rPr lang="zh-CN" altLang="en-US" sz="2400" b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sym typeface="+mn-ea"/>
              </a:rPr>
              <a:t>证明无解</a:t>
            </a:r>
            <a:r>
              <a:rPr lang="zh-CN" altLang="en-US" sz="2400" b="1" dirty="0" smtClean="0">
                <a:latin typeface="华文楷体" panose="02010600040101010101" charset="-122"/>
                <a:ea typeface="华文楷体" panose="02010600040101010101" charset="-122"/>
                <a:sym typeface="+mn-ea"/>
              </a:rPr>
              <a:t>。</a:t>
            </a:r>
            <a:endParaRPr lang="en-US" altLang="zh-CN" sz="2400" b="1" dirty="0" smtClean="0">
              <a:latin typeface="华文楷体" panose="02010600040101010101" charset="-122"/>
              <a:ea typeface="华文楷体" panose="02010600040101010101" charset="-122"/>
            </a:endParaRPr>
          </a:p>
          <a:p>
            <a:endParaRPr lang="en-US" altLang="zh-CN" sz="2400" b="1" dirty="0" smtClean="0">
              <a:latin typeface="华文楷体" panose="02010600040101010101" charset="-122"/>
              <a:ea typeface="华文楷体" panose="02010600040101010101" charset="-122"/>
            </a:endParaRPr>
          </a:p>
          <a:p>
            <a:endParaRPr lang="zh-CN" altLang="en-US" sz="2400"/>
          </a:p>
        </p:txBody>
      </p:sp>
      <p:sp>
        <p:nvSpPr>
          <p:cNvPr id="5" name="内容占位符 2"/>
          <p:cNvSpPr>
            <a:spLocks noGrp="1"/>
          </p:cNvSpPr>
          <p:nvPr/>
        </p:nvSpPr>
        <p:spPr>
          <a:xfrm>
            <a:off x="339090" y="4314825"/>
            <a:ext cx="8662670" cy="35090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anose="05020102010507070707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anose="05020102010507070707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anose="05020102010507070707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585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anose="05020102010507070707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anose="05020102010507070707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65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anose="05020102010507070707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8945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anose="05020102010507070707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anose="05020102010507070707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535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anose="05020102010507070707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" indent="0">
              <a:lnSpc>
                <a:spcPct val="150000"/>
              </a:lnSpc>
              <a:buNone/>
            </a:pPr>
            <a:r>
              <a:rPr lang="en-US" altLang="zh-CN" b="1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      </a:t>
            </a:r>
            <a:r>
              <a:rPr lang="zh-CN" altLang="en-US" b="1">
                <a:solidFill>
                  <a:srgbClr val="0070C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深度优先搜索</a:t>
            </a:r>
            <a:r>
              <a:rPr lang="zh-CN" altLang="en-US" b="1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的</a:t>
            </a:r>
            <a:r>
              <a:rPr lang="zh-CN" altLang="en-US" b="1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关键</a:t>
            </a:r>
            <a:r>
              <a:rPr lang="zh-CN" altLang="en-US" b="1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在于解决“</a:t>
            </a:r>
            <a:r>
              <a:rPr lang="zh-CN" altLang="en-US" b="1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当下该如何做</a:t>
            </a:r>
            <a:r>
              <a:rPr lang="zh-CN" altLang="en-US" b="1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”。至于“下一步该如何做”则与“当下该如何做”是</a:t>
            </a:r>
            <a:r>
              <a:rPr lang="zh-CN" altLang="en-US" b="1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一样</a:t>
            </a:r>
            <a:r>
              <a:rPr lang="zh-CN" altLang="en-US" b="1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的。</a:t>
            </a:r>
            <a:endParaRPr lang="zh-CN" altLang="en-US" b="1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19252" y="1238415"/>
            <a:ext cx="7704856" cy="3046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将数字</a:t>
            </a:r>
            <a:r>
              <a:rPr lang="en-US" altLang="zh-CN" sz="24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1-9</a:t>
            </a:r>
            <a:r>
              <a:rPr lang="zh-CN" altLang="en-US" sz="24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分别填入</a:t>
            </a:r>
            <a:r>
              <a:rPr lang="en-US" altLang="zh-CN" sz="24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9</a:t>
            </a:r>
            <a:r>
              <a:rPr lang="zh-CN" altLang="en-US" sz="24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个□中，每个数字只能使用一次，</a:t>
            </a:r>
            <a:endParaRPr lang="en-US" altLang="zh-CN" sz="2400" dirty="0" smtClean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使得等式□□□</a:t>
            </a:r>
            <a:r>
              <a:rPr lang="en-US" altLang="zh-CN" sz="24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+</a:t>
            </a:r>
            <a:r>
              <a:rPr lang="zh-CN" altLang="en-US" sz="24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□□□</a:t>
            </a:r>
            <a:r>
              <a:rPr lang="en-US" altLang="zh-CN" sz="24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=</a:t>
            </a:r>
            <a:r>
              <a:rPr lang="zh-CN" altLang="en-US" sz="24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□□</a:t>
            </a:r>
            <a:r>
              <a:rPr lang="zh-CN" altLang="en-US" sz="2400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□</a:t>
            </a:r>
            <a:r>
              <a:rPr lang="zh-CN" altLang="en-US" sz="24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成立。</a:t>
            </a:r>
            <a:endParaRPr lang="en-US" altLang="zh-CN" sz="2400" dirty="0" smtClean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675+243=918</a:t>
            </a:r>
            <a:r>
              <a:rPr lang="zh-CN" altLang="en-US" sz="24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与</a:t>
            </a:r>
            <a:r>
              <a:rPr lang="en-US" altLang="zh-CN" sz="24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243+675=918</a:t>
            </a:r>
            <a:r>
              <a:rPr lang="zh-CN" altLang="en-US" sz="24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视为同一种情况。</a:t>
            </a:r>
            <a:endParaRPr lang="en-US" altLang="zh-CN" sz="2400" dirty="0" smtClean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请输出等式及方案的总数。</a:t>
            </a:r>
            <a:endParaRPr lang="en-US" altLang="zh-CN" sz="2400" dirty="0" smtClean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endParaRPr lang="en-US" altLang="zh-CN" sz="2400" dirty="0"/>
          </a:p>
          <a:p>
            <a:endParaRPr lang="en-US" altLang="zh-CN" sz="24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6727" y="654710"/>
            <a:ext cx="322326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b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例</a:t>
            </a:r>
            <a:r>
              <a:rPr lang="en-US" altLang="zh-CN" sz="3200" b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2</a:t>
            </a:r>
            <a:r>
              <a:rPr lang="zh-CN" altLang="en-US" sz="3200" b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、烦人的奥数</a:t>
            </a:r>
            <a:endParaRPr lang="zh-CN" altLang="en-US" sz="3200" b="1" dirty="0">
              <a:solidFill>
                <a:srgbClr val="FF0000"/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344295" y="4243070"/>
            <a:ext cx="532511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b="1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1</a:t>
            </a:r>
            <a:r>
              <a:rPr lang="zh-CN" altLang="en-US" sz="3200" b="1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、暴力枚举</a:t>
            </a:r>
            <a:endParaRPr lang="zh-CN" altLang="en-US" sz="3200" b="1">
              <a:solidFill>
                <a:srgbClr val="FF0000"/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397635" y="5275580"/>
            <a:ext cx="532511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b="1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2</a:t>
            </a:r>
            <a:r>
              <a:rPr lang="zh-CN" altLang="en-US" sz="3200" b="1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、深度优先搜索</a:t>
            </a:r>
            <a:endParaRPr lang="zh-CN" altLang="en-US" sz="3200" b="1">
              <a:solidFill>
                <a:srgbClr val="FF0000"/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 descr="C:\Documents and Settings\Administrator\桌面\搜索\暴力1.jpg暴力1"/>
          <p:cNvPicPr>
            <a:picLocks noChangeAspect="1"/>
          </p:cNvPicPr>
          <p:nvPr>
            <p:ph idx="1"/>
          </p:nvPr>
        </p:nvPicPr>
        <p:blipFill>
          <a:blip r:embed="rId1"/>
          <a:srcRect/>
          <a:stretch>
            <a:fillRect/>
          </a:stretch>
        </p:blipFill>
        <p:spPr>
          <a:xfrm>
            <a:off x="600075" y="19685"/>
            <a:ext cx="8122285" cy="6842125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689610" y="762635"/>
            <a:ext cx="8049260" cy="48926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p>
            <a:r>
              <a:rPr lang="zh-CN" altLang="en-US" sz="2400" b="1" dirty="0" smtClean="0">
                <a:solidFill>
                  <a:schemeClr val="accent1">
                    <a:lumMod val="7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算法框架</a:t>
            </a:r>
            <a:endParaRPr lang="zh-CN" altLang="en-US" sz="2400" b="1" dirty="0" smtClean="0">
              <a:solidFill>
                <a:schemeClr val="accent1">
                  <a:lumMod val="75000"/>
                </a:schemeClr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2400" b="1" dirty="0" smtClean="0"/>
              <a:t>int Search(int k)</a:t>
            </a:r>
            <a:endParaRPr lang="zh-CN" altLang="en-US" sz="2400" b="1" dirty="0" smtClean="0"/>
          </a:p>
          <a:p>
            <a:r>
              <a:rPr lang="zh-CN" altLang="en-US" sz="2400" b="1" dirty="0" smtClean="0"/>
              <a:t>{</a:t>
            </a:r>
            <a:endParaRPr lang="zh-CN" altLang="en-US" sz="2400" b="1" dirty="0" smtClean="0"/>
          </a:p>
          <a:p>
            <a:r>
              <a:rPr lang="zh-CN" altLang="en-US" sz="2400" b="1" dirty="0" smtClean="0"/>
              <a:t>　  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if  (到目的地) </a:t>
            </a:r>
            <a:r>
              <a:rPr lang="zh-CN" altLang="en-US" sz="2400" b="1" dirty="0" smtClean="0">
                <a:solidFill>
                  <a:srgbClr val="0070C0"/>
                </a:solidFill>
              </a:rPr>
              <a:t>输出解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;</a:t>
            </a:r>
            <a:endParaRPr lang="zh-CN" altLang="en-US" sz="2400" b="1" dirty="0" smtClean="0">
              <a:solidFill>
                <a:srgbClr val="FF0000"/>
              </a:solidFill>
            </a:endParaRPr>
          </a:p>
          <a:p>
            <a:r>
              <a:rPr lang="zh-CN" altLang="en-US" sz="2400" b="1" dirty="0" smtClean="0"/>
              <a:t>　</a:t>
            </a:r>
            <a:r>
              <a:rPr lang="zh-CN" altLang="en-US" sz="2400" b="1" dirty="0"/>
              <a:t> </a:t>
            </a:r>
            <a:r>
              <a:rPr lang="zh-CN" altLang="en-US" sz="2400" b="1" dirty="0" smtClean="0"/>
              <a:t> else</a:t>
            </a:r>
            <a:endParaRPr lang="zh-CN" altLang="en-US" sz="2400" b="1" dirty="0" smtClean="0"/>
          </a:p>
          <a:p>
            <a:r>
              <a:rPr lang="zh-CN" altLang="en-US" sz="2400" b="1" dirty="0" smtClean="0"/>
              <a:t>　　　　</a:t>
            </a:r>
            <a:r>
              <a:rPr lang="zh-CN" altLang="en-US" sz="2400" b="1" dirty="0" smtClean="0">
                <a:solidFill>
                  <a:srgbClr val="7030A0"/>
                </a:solidFill>
              </a:rPr>
              <a:t>for (i=1;i&lt;=算符种数;i++)</a:t>
            </a:r>
            <a:endParaRPr lang="zh-CN" altLang="en-US" sz="2400" b="1" dirty="0" smtClean="0">
              <a:solidFill>
                <a:srgbClr val="7030A0"/>
              </a:solidFill>
            </a:endParaRPr>
          </a:p>
          <a:p>
            <a:r>
              <a:rPr lang="zh-CN" altLang="en-US" sz="2400" b="1" dirty="0" smtClean="0"/>
              <a:t>　　　　　</a:t>
            </a:r>
            <a:r>
              <a:rPr lang="zh-CN" altLang="en-US" sz="2400" b="1" dirty="0" smtClean="0">
                <a:solidFill>
                  <a:schemeClr val="accent1">
                    <a:lumMod val="75000"/>
                  </a:schemeClr>
                </a:solidFill>
              </a:rPr>
              <a:t>if  (满足条件) </a:t>
            </a:r>
            <a:endParaRPr lang="zh-CN" altLang="en-US" sz="2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zh-CN" altLang="en-US" sz="2400" b="1" dirty="0" smtClean="0"/>
              <a:t>　　　　　　　{</a:t>
            </a:r>
            <a:endParaRPr lang="zh-CN" altLang="en-US" sz="2400" b="1" dirty="0" smtClean="0"/>
          </a:p>
          <a:p>
            <a:r>
              <a:rPr lang="zh-CN" altLang="en-US" sz="2400" b="1" dirty="0" smtClean="0"/>
              <a:t>　　　　　　　　</a:t>
            </a:r>
            <a:r>
              <a:rPr lang="zh-CN" altLang="en-US" sz="2400" b="1" dirty="0" smtClean="0">
                <a:solidFill>
                  <a:srgbClr val="CC00CC"/>
                </a:solidFill>
              </a:rPr>
              <a:t>保存结果;</a:t>
            </a:r>
            <a:endParaRPr lang="zh-CN" altLang="en-US" sz="2400" b="1" dirty="0" smtClean="0">
              <a:solidFill>
                <a:srgbClr val="CC00CC"/>
              </a:solidFill>
            </a:endParaRPr>
          </a:p>
          <a:p>
            <a:r>
              <a:rPr lang="zh-CN" altLang="en-US" sz="2400" b="1" dirty="0" smtClean="0"/>
              <a:t>　　　</a:t>
            </a:r>
            <a:r>
              <a:rPr lang="zh-CN" altLang="en-US" sz="2400" b="1" dirty="0" smtClean="0">
                <a:solidFill>
                  <a:schemeClr val="accent6">
                    <a:lumMod val="75000"/>
                  </a:schemeClr>
                </a:solidFill>
              </a:rPr>
              <a:t>                  Search(k+1);</a:t>
            </a:r>
            <a:endParaRPr lang="zh-CN" altLang="en-US" sz="24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zh-CN" altLang="en-US" sz="2400" b="1" dirty="0" smtClean="0"/>
              <a:t>　　　　　　　　</a:t>
            </a:r>
            <a:r>
              <a:rPr lang="zh-CN" altLang="en-US" sz="2400" b="1" dirty="0" smtClean="0">
                <a:solidFill>
                  <a:srgbClr val="00B050"/>
                </a:solidFill>
              </a:rPr>
              <a:t>恢复：保存结果之前的状态{回溯一步}</a:t>
            </a:r>
            <a:endParaRPr lang="zh-CN" altLang="en-US" sz="2400" b="1" dirty="0" smtClean="0">
              <a:solidFill>
                <a:srgbClr val="00B050"/>
              </a:solidFill>
            </a:endParaRPr>
          </a:p>
          <a:p>
            <a:r>
              <a:rPr lang="zh-CN" altLang="en-US" sz="2400" b="1" dirty="0" smtClean="0"/>
              <a:t>　　　　　　　}</a:t>
            </a:r>
            <a:endParaRPr lang="zh-CN" altLang="en-US" sz="2400" b="1" dirty="0" smtClean="0"/>
          </a:p>
          <a:p>
            <a:r>
              <a:rPr lang="zh-CN" altLang="en-US" sz="2400" b="1" dirty="0" smtClean="0"/>
              <a:t>}</a:t>
            </a:r>
            <a:endParaRPr lang="zh-CN" alt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 descr="C:\Documents and Settings\Administrator\桌面\搜索\深搜.jpg深搜"/>
          <p:cNvPicPr>
            <a:picLocks noChangeAspect="1"/>
          </p:cNvPicPr>
          <p:nvPr>
            <p:ph idx="1"/>
          </p:nvPr>
        </p:nvPicPr>
        <p:blipFill>
          <a:blip r:embed="rId1"/>
          <a:srcRect/>
          <a:stretch>
            <a:fillRect/>
          </a:stretch>
        </p:blipFill>
        <p:spPr>
          <a:xfrm>
            <a:off x="1087438" y="24130"/>
            <a:ext cx="8023225" cy="6725285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254635" y="59055"/>
            <a:ext cx="8801100" cy="66776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3200" b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例3：组合的输出（洛谷</a:t>
            </a:r>
            <a:r>
              <a:rPr lang="en-US" altLang="zh-CN" sz="3200" b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p1157</a:t>
            </a:r>
            <a:r>
              <a:rPr lang="zh-CN" altLang="en-US" sz="3200" b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）</a:t>
            </a:r>
            <a:endParaRPr lang="zh-CN" altLang="en-US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b="1" dirty="0"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【问题描述】</a:t>
            </a:r>
            <a:endParaRPr lang="zh-CN" altLang="en-US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b="1" dirty="0"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    排列与组合是常用的数学方法，其中组合就是从n个元素中抽出r个元素(不分顺序且r&lt;＝n)，我们可以简单地将n个元素理解为自然数1，2，…，n，从中任取r个数。</a:t>
            </a:r>
            <a:endParaRPr lang="zh-CN" altLang="en-US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b="1" dirty="0"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    例如n＝5，r＝3，所有组合为：</a:t>
            </a:r>
            <a:endParaRPr lang="zh-CN" altLang="en-US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b="1" dirty="0"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    l 2 3   l 2 4   1 2 5   l 3 4   l 3 5   1 4 5   2 3 4   2 3 5   2 4 5   3 4 5</a:t>
            </a:r>
            <a:endParaRPr lang="zh-CN" altLang="en-US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b="1" dirty="0"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【输入】</a:t>
            </a:r>
            <a:endParaRPr lang="zh-CN" altLang="en-US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b="1" dirty="0"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    一行两个自然数n、r。</a:t>
            </a:r>
            <a:endParaRPr lang="zh-CN" altLang="en-US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b="1" dirty="0"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【输出】</a:t>
            </a:r>
            <a:endParaRPr lang="zh-CN" altLang="en-US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b="1" dirty="0"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   所有的组合，每一个组合占一行且其中的元素按</a:t>
            </a:r>
            <a:r>
              <a:rPr lang="zh-CN" altLang="en-US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由小到大</a:t>
            </a:r>
            <a:r>
              <a:rPr lang="zh-CN" altLang="en-US" b="1" dirty="0"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的顺序排列，每个元素占三个字符的位置，所有的组合也按字典顺序。</a:t>
            </a:r>
            <a:endParaRPr lang="zh-CN" altLang="en-US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b="1" dirty="0"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【样例】</a:t>
            </a:r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b="1" dirty="0"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样例输入		    样例输出</a:t>
            </a:r>
            <a:endParaRPr lang="zh-CN" altLang="en-US" b="1" dirty="0">
              <a:latin typeface="Arial" panose="020B0604020202020204" pitchFamily="34" charset="0"/>
              <a:ea typeface="宋体" panose="02010600030101010101" pitchFamily="2" charset="-122"/>
              <a:sym typeface="+mn-ea"/>
            </a:endParaRPr>
          </a:p>
          <a:p>
            <a:r>
              <a:rPr lang="zh-CN" altLang="en-US" b="1" dirty="0"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5   3                                           1 2 3</a:t>
            </a:r>
            <a:endParaRPr lang="zh-CN" altLang="en-US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b="1" dirty="0"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			       1 2 4</a:t>
            </a:r>
            <a:endParaRPr lang="zh-CN" altLang="en-US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b="1" dirty="0"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			       1 2 5</a:t>
            </a:r>
            <a:endParaRPr lang="zh-CN" altLang="en-US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b="1" dirty="0"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			       1 3 4</a:t>
            </a:r>
            <a:endParaRPr lang="zh-CN" altLang="en-US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b="1" dirty="0"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			       1 3 5</a:t>
            </a:r>
            <a:endParaRPr lang="zh-CN" altLang="en-US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b="1" dirty="0"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			       1 4 5</a:t>
            </a:r>
            <a:endParaRPr lang="zh-CN" altLang="en-US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b="1" dirty="0"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			       2 3 4</a:t>
            </a:r>
            <a:endParaRPr lang="zh-CN" altLang="en-US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b="1" dirty="0"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			       2 3 5</a:t>
            </a:r>
            <a:endParaRPr lang="zh-CN" altLang="en-US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b="1" dirty="0"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			       2 4 5</a:t>
            </a:r>
            <a:endParaRPr lang="zh-CN" altLang="en-US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b="1" dirty="0"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			       3 4 5</a:t>
            </a:r>
            <a:endParaRPr lang="zh-CN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内容占位符 2" descr="1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2700020" y="123190"/>
            <a:ext cx="3235325" cy="661162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TextBox 6"/>
          <p:cNvSpPr txBox="1"/>
          <p:nvPr>
            <p:custDataLst>
              <p:tags r:id="rId1"/>
            </p:custDataLst>
          </p:nvPr>
        </p:nvSpPr>
        <p:spPr>
          <a:xfrm>
            <a:off x="467544" y="591071"/>
            <a:ext cx="416560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 dirty="0">
                <a:solidFill>
                  <a:schemeClr val="accent1">
                    <a:lumMod val="75000"/>
                  </a:schemeClr>
                </a:solidFill>
                <a:latin typeface="+mn-ea"/>
              </a:rPr>
              <a:t>例</a:t>
            </a:r>
            <a:r>
              <a:rPr lang="en-US" altLang="zh-CN" sz="2400" b="1" dirty="0">
                <a:solidFill>
                  <a:schemeClr val="accent1">
                    <a:lumMod val="75000"/>
                  </a:schemeClr>
                </a:solidFill>
                <a:latin typeface="+mn-ea"/>
              </a:rPr>
              <a:t>4</a:t>
            </a:r>
            <a:r>
              <a:rPr lang="zh-CN" altLang="en-US" sz="2400" b="1" dirty="0">
                <a:solidFill>
                  <a:schemeClr val="accent1">
                    <a:lumMod val="75000"/>
                  </a:schemeClr>
                </a:solidFill>
                <a:latin typeface="+mn-ea"/>
              </a:rPr>
              <a:t>、迷宫</a:t>
            </a:r>
            <a:r>
              <a:rPr lang="zh-CN" altLang="en-US" sz="2400" b="1" dirty="0" smtClean="0">
                <a:solidFill>
                  <a:schemeClr val="accent1">
                    <a:lumMod val="75000"/>
                  </a:schemeClr>
                </a:solidFill>
                <a:latin typeface="+mn-ea"/>
              </a:rPr>
              <a:t>问题（洛谷</a:t>
            </a:r>
            <a:r>
              <a:rPr lang="en-US" altLang="zh-CN" sz="2400" b="1" dirty="0" smtClean="0">
                <a:solidFill>
                  <a:schemeClr val="accent1">
                    <a:lumMod val="75000"/>
                  </a:schemeClr>
                </a:solidFill>
                <a:latin typeface="+mn-ea"/>
              </a:rPr>
              <a:t>P1605</a:t>
            </a:r>
            <a:r>
              <a:rPr lang="zh-CN" altLang="en-US" sz="2400" b="1" dirty="0" smtClean="0">
                <a:solidFill>
                  <a:schemeClr val="accent1">
                    <a:lumMod val="75000"/>
                  </a:schemeClr>
                </a:solidFill>
                <a:latin typeface="+mn-ea"/>
              </a:rPr>
              <a:t>）</a:t>
            </a:r>
            <a:endParaRPr lang="zh-CN" altLang="en-US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图片 3" descr="2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rcRect l="3381"/>
          <a:stretch>
            <a:fillRect/>
          </a:stretch>
        </p:blipFill>
        <p:spPr>
          <a:xfrm>
            <a:off x="1619885" y="1268730"/>
            <a:ext cx="6169025" cy="502539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024744" cy="1143000"/>
          </a:xfrm>
        </p:spPr>
        <p:txBody>
          <a:bodyPr>
            <a:norm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例</a:t>
            </a:r>
            <a:r>
              <a:rPr lang="en-US" altLang="zh-CN" sz="3200" b="1" dirty="0" smtClean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1</a:t>
            </a:r>
            <a:r>
              <a:rPr lang="zh-CN" altLang="en-US" sz="3200" b="1" dirty="0" smtClean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、全</a:t>
            </a:r>
            <a:r>
              <a:rPr lang="zh-CN" altLang="en-US" sz="3200" b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排列</a:t>
            </a:r>
            <a:endParaRPr lang="zh-CN" altLang="en-US" sz="3200" b="1" dirty="0">
              <a:solidFill>
                <a:srgbClr val="FF0000"/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71550" y="1484630"/>
            <a:ext cx="7330440" cy="4225925"/>
          </a:xfrm>
        </p:spPr>
        <p:txBody>
          <a:bodyPr>
            <a:normAutofit fontScale="72500"/>
          </a:bodyPr>
          <a:lstStyle/>
          <a:p>
            <a:pPr marL="68580" indent="0">
              <a:buNone/>
            </a:pPr>
            <a:r>
              <a:rPr lang="en-US" altLang="zh-CN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    </a:t>
            </a:r>
            <a:r>
              <a:rPr lang="zh-CN" altLang="en-US" sz="3200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输入一个数</a:t>
            </a:r>
            <a:r>
              <a:rPr lang="en-US" altLang="zh-CN" sz="3200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3</a:t>
            </a:r>
            <a:r>
              <a:rPr lang="zh-CN" altLang="en-US" sz="32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，输出</a:t>
            </a:r>
            <a:r>
              <a:rPr lang="en-US" altLang="zh-CN" sz="32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1</a:t>
            </a:r>
            <a:r>
              <a:rPr lang="zh-CN" altLang="en-US" sz="32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到</a:t>
            </a:r>
            <a:r>
              <a:rPr lang="en-US" altLang="zh-CN" sz="32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3</a:t>
            </a:r>
            <a:r>
              <a:rPr lang="zh-CN" altLang="en-US" sz="32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的全排列。</a:t>
            </a:r>
            <a:endParaRPr lang="en-US" altLang="zh-CN" sz="3200" dirty="0" smtClean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marL="68580" indent="0">
              <a:buNone/>
            </a:pPr>
            <a:r>
              <a:rPr lang="en-US" altLang="zh-CN" sz="3200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 </a:t>
            </a:r>
            <a:r>
              <a:rPr lang="en-US" altLang="zh-CN" sz="32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 </a:t>
            </a:r>
            <a:r>
              <a:rPr lang="en-US" altLang="zh-CN" sz="3200" dirty="0" smtClean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 </a:t>
            </a:r>
            <a:r>
              <a:rPr lang="zh-CN" altLang="en-US" sz="3200" dirty="0" smtClean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输入样例：</a:t>
            </a:r>
            <a:endParaRPr lang="en-US" altLang="zh-CN" sz="3200" dirty="0" smtClean="0">
              <a:solidFill>
                <a:srgbClr val="FF0000"/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marL="68580" indent="0">
              <a:buNone/>
            </a:pPr>
            <a:r>
              <a:rPr lang="en-US" altLang="zh-CN" sz="3200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 </a:t>
            </a:r>
            <a:r>
              <a:rPr lang="en-US" altLang="zh-CN" sz="32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   3</a:t>
            </a:r>
            <a:endParaRPr lang="en-US" altLang="zh-CN" sz="3200" dirty="0" smtClean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marL="68580" indent="0">
              <a:buNone/>
            </a:pPr>
            <a:r>
              <a:rPr lang="en-US" altLang="zh-CN" sz="3200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 </a:t>
            </a:r>
            <a:r>
              <a:rPr lang="en-US" altLang="zh-CN" sz="32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  </a:t>
            </a:r>
            <a:r>
              <a:rPr lang="en-US" altLang="zh-CN" sz="3200" dirty="0" smtClean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 </a:t>
            </a:r>
            <a:r>
              <a:rPr lang="zh-CN" altLang="en-US" sz="3200" dirty="0" smtClean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输出样例</a:t>
            </a:r>
            <a:endParaRPr lang="en-US" altLang="zh-CN" sz="3200" dirty="0" smtClean="0">
              <a:solidFill>
                <a:srgbClr val="FF0000"/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marL="68580" indent="0">
              <a:buNone/>
            </a:pPr>
            <a:r>
              <a:rPr lang="en-US" altLang="zh-CN" sz="3200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 </a:t>
            </a:r>
            <a:r>
              <a:rPr lang="en-US" altLang="zh-CN" sz="32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   123</a:t>
            </a:r>
            <a:endParaRPr lang="en-US" altLang="zh-CN" sz="3200" dirty="0" smtClean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marL="68580" indent="0">
              <a:buNone/>
            </a:pPr>
            <a:r>
              <a:rPr lang="en-US" altLang="zh-CN" sz="3200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 </a:t>
            </a:r>
            <a:r>
              <a:rPr lang="en-US" altLang="zh-CN" sz="32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   132</a:t>
            </a:r>
            <a:endParaRPr lang="en-US" altLang="zh-CN" sz="3200" dirty="0" smtClean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marL="68580" indent="0">
              <a:buNone/>
            </a:pPr>
            <a:r>
              <a:rPr lang="en-US" altLang="zh-CN" sz="3200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 </a:t>
            </a:r>
            <a:r>
              <a:rPr lang="en-US" altLang="zh-CN" sz="32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   213 </a:t>
            </a:r>
            <a:endParaRPr lang="en-US" altLang="zh-CN" sz="3200" dirty="0" smtClean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marL="68580" indent="0">
              <a:buNone/>
            </a:pPr>
            <a:r>
              <a:rPr lang="en-US" altLang="zh-CN" sz="3200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 </a:t>
            </a:r>
            <a:r>
              <a:rPr lang="en-US" altLang="zh-CN" sz="32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   231 </a:t>
            </a:r>
            <a:endParaRPr lang="en-US" altLang="zh-CN" sz="3200" dirty="0" smtClean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marL="68580" indent="0">
              <a:buNone/>
            </a:pPr>
            <a:r>
              <a:rPr lang="en-US" altLang="zh-CN" sz="3200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 </a:t>
            </a:r>
            <a:r>
              <a:rPr lang="en-US" altLang="zh-CN" sz="32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   312 </a:t>
            </a:r>
            <a:endParaRPr lang="en-US" altLang="zh-CN" sz="3200" dirty="0" smtClean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marL="68580" indent="0">
              <a:buNone/>
            </a:pPr>
            <a:r>
              <a:rPr lang="en-US" altLang="zh-CN" sz="3200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 </a:t>
            </a:r>
            <a:r>
              <a:rPr lang="en-US" altLang="zh-CN" sz="32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   321</a:t>
            </a:r>
            <a:endParaRPr lang="zh-CN" altLang="en-US" sz="3200" dirty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endParaRPr lang="zh-CN" altLang="en-US" sz="3200" dirty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TextBox 6"/>
          <p:cNvSpPr txBox="1"/>
          <p:nvPr>
            <p:custDataLst>
              <p:tags r:id="rId1"/>
            </p:custDataLst>
          </p:nvPr>
        </p:nvSpPr>
        <p:spPr>
          <a:xfrm>
            <a:off x="467544" y="591071"/>
            <a:ext cx="44716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 dirty="0">
                <a:solidFill>
                  <a:schemeClr val="accent1">
                    <a:lumMod val="75000"/>
                  </a:schemeClr>
                </a:solidFill>
                <a:latin typeface="+mn-ea"/>
              </a:rPr>
              <a:t>例</a:t>
            </a:r>
            <a:r>
              <a:rPr lang="en-US" altLang="zh-CN" sz="2400" b="1" dirty="0">
                <a:solidFill>
                  <a:schemeClr val="accent1">
                    <a:lumMod val="75000"/>
                  </a:schemeClr>
                </a:solidFill>
                <a:latin typeface="+mn-ea"/>
              </a:rPr>
              <a:t>5</a:t>
            </a:r>
            <a:r>
              <a:rPr lang="zh-CN" altLang="en-US" sz="2400" b="1" dirty="0">
                <a:solidFill>
                  <a:schemeClr val="accent1">
                    <a:lumMod val="75000"/>
                  </a:schemeClr>
                </a:solidFill>
                <a:latin typeface="+mn-ea"/>
              </a:rPr>
              <a:t>、八皇后</a:t>
            </a:r>
            <a:r>
              <a:rPr lang="zh-CN" altLang="en-US" sz="2400" b="1" dirty="0" smtClean="0">
                <a:solidFill>
                  <a:schemeClr val="accent1">
                    <a:lumMod val="75000"/>
                  </a:schemeClr>
                </a:solidFill>
                <a:latin typeface="+mn-ea"/>
              </a:rPr>
              <a:t>问题（洛谷</a:t>
            </a:r>
            <a:r>
              <a:rPr lang="en-US" altLang="zh-CN" sz="2400" b="1" dirty="0" smtClean="0">
                <a:solidFill>
                  <a:schemeClr val="accent1">
                    <a:lumMod val="75000"/>
                  </a:schemeClr>
                </a:solidFill>
                <a:latin typeface="+mn-ea"/>
              </a:rPr>
              <a:t>P1219</a:t>
            </a:r>
            <a:r>
              <a:rPr lang="zh-CN" altLang="en-US" sz="2400" b="1" dirty="0" smtClean="0">
                <a:solidFill>
                  <a:schemeClr val="accent1">
                    <a:lumMod val="75000"/>
                  </a:schemeClr>
                </a:solidFill>
                <a:latin typeface="+mn-ea"/>
              </a:rPr>
              <a:t>）</a:t>
            </a:r>
            <a:endParaRPr lang="zh-CN" altLang="en-US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>
            <p:custDataLst>
              <p:tags r:id="rId2"/>
            </p:custDataLst>
          </p:nvPr>
        </p:nvSpPr>
        <p:spPr>
          <a:xfrm>
            <a:off x="899592" y="973904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600" dirty="0" smtClean="0"/>
              <a:t>       检查</a:t>
            </a:r>
            <a:r>
              <a:rPr lang="zh-CN" altLang="en-US" sz="1600" dirty="0"/>
              <a:t>一个如下的</a:t>
            </a:r>
            <a:r>
              <a:rPr lang="en-US" altLang="zh-CN" sz="1600" dirty="0"/>
              <a:t>6 x 6</a:t>
            </a:r>
            <a:r>
              <a:rPr lang="zh-CN" altLang="en-US" sz="1600" dirty="0"/>
              <a:t>的跳棋棋盘，有六个棋子被放置在棋盘上，使得每行、每列有且只有一个，每条对角线</a:t>
            </a:r>
            <a:r>
              <a:rPr lang="en-US" altLang="zh-CN" sz="1600" dirty="0"/>
              <a:t>(</a:t>
            </a:r>
            <a:r>
              <a:rPr lang="zh-CN" altLang="en-US" sz="1600" dirty="0"/>
              <a:t>包括两条主对角线的所有平行线</a:t>
            </a:r>
            <a:r>
              <a:rPr lang="en-US" altLang="zh-CN" sz="1600" dirty="0"/>
              <a:t>)</a:t>
            </a:r>
            <a:r>
              <a:rPr lang="zh-CN" altLang="en-US" sz="1600" dirty="0"/>
              <a:t>上至多有一个棋子。</a:t>
            </a:r>
            <a:endParaRPr lang="zh-CN" altLang="en-US" sz="1600" dirty="0"/>
          </a:p>
        </p:txBody>
      </p:sp>
      <p:pic>
        <p:nvPicPr>
          <p:cNvPr id="2052" name="Picture 4" descr="https://cdn.luogu.org/upload/pic/60.png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775" y="1846711"/>
            <a:ext cx="2019777" cy="1726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矩形 9"/>
          <p:cNvSpPr/>
          <p:nvPr>
            <p:custDataLst>
              <p:tags r:id="rId5"/>
            </p:custDataLst>
          </p:nvPr>
        </p:nvSpPr>
        <p:spPr>
          <a:xfrm>
            <a:off x="3347864" y="1700808"/>
            <a:ext cx="4896544" cy="2062103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lang="zh-CN" altLang="en-US" sz="1600" dirty="0" smtClean="0"/>
              <a:t>        </a:t>
            </a:r>
            <a:r>
              <a:rPr lang="zh-CN" altLang="en-US" sz="1600" dirty="0"/>
              <a:t>左</a:t>
            </a:r>
            <a:r>
              <a:rPr lang="zh-CN" altLang="en-US" sz="1600" dirty="0" smtClean="0"/>
              <a:t>面的</a:t>
            </a:r>
            <a:r>
              <a:rPr lang="zh-CN" altLang="en-US" sz="1600" dirty="0"/>
              <a:t>布局可以用序列</a:t>
            </a:r>
            <a:r>
              <a:rPr lang="en-US" altLang="zh-CN" sz="1600" dirty="0"/>
              <a:t>2 4 6 1 3 5</a:t>
            </a:r>
            <a:r>
              <a:rPr lang="zh-CN" altLang="en-US" sz="1600" dirty="0"/>
              <a:t>来描述，第</a:t>
            </a:r>
            <a:r>
              <a:rPr lang="en-US" altLang="zh-CN" sz="1600" dirty="0"/>
              <a:t>i</a:t>
            </a:r>
            <a:r>
              <a:rPr lang="zh-CN" altLang="en-US" sz="1600" dirty="0"/>
              <a:t>个数字表示在第</a:t>
            </a:r>
            <a:r>
              <a:rPr lang="en-US" altLang="zh-CN" sz="1600" dirty="0"/>
              <a:t>i</a:t>
            </a:r>
            <a:r>
              <a:rPr lang="zh-CN" altLang="en-US" sz="1600" dirty="0"/>
              <a:t>行的相应位置有一个棋子，如下：</a:t>
            </a:r>
            <a:endParaRPr lang="zh-CN" altLang="en-US" sz="1600" dirty="0"/>
          </a:p>
          <a:p>
            <a:r>
              <a:rPr lang="zh-CN" altLang="en-US" sz="1600" dirty="0"/>
              <a:t>行号 </a:t>
            </a:r>
            <a:r>
              <a:rPr lang="en-US" altLang="zh-CN" sz="1600" dirty="0"/>
              <a:t>1 2 3 4 5 6</a:t>
            </a:r>
            <a:endParaRPr lang="en-US" altLang="zh-CN" sz="1600" dirty="0"/>
          </a:p>
          <a:p>
            <a:r>
              <a:rPr lang="zh-CN" altLang="en-US" sz="1600" dirty="0"/>
              <a:t>列号 </a:t>
            </a:r>
            <a:r>
              <a:rPr lang="en-US" altLang="zh-CN" sz="1600" dirty="0"/>
              <a:t>2 4 6 1 3 5</a:t>
            </a:r>
            <a:endParaRPr lang="en-US" altLang="zh-CN" sz="1600" dirty="0"/>
          </a:p>
          <a:p>
            <a:r>
              <a:rPr lang="zh-CN" altLang="en-US" sz="1600" dirty="0" smtClean="0"/>
              <a:t>        这</a:t>
            </a:r>
            <a:r>
              <a:rPr lang="zh-CN" altLang="en-US" sz="1600" dirty="0"/>
              <a:t>只是跳棋放置的一个解。请编一个程序找出所有跳棋放置的解。并把它们以上面的序列方法输出。解按字典顺序排列。请输出前</a:t>
            </a:r>
            <a:r>
              <a:rPr lang="en-US" altLang="zh-CN" sz="1600" dirty="0"/>
              <a:t>3</a:t>
            </a:r>
            <a:r>
              <a:rPr lang="zh-CN" altLang="en-US" sz="1600" dirty="0"/>
              <a:t>个解。最后一行是解的总个数。</a:t>
            </a:r>
            <a:endParaRPr lang="zh-CN" altLang="en-US" sz="1600" dirty="0"/>
          </a:p>
        </p:txBody>
      </p:sp>
      <p:sp>
        <p:nvSpPr>
          <p:cNvPr id="11" name="矩形 10"/>
          <p:cNvSpPr/>
          <p:nvPr>
            <p:custDataLst>
              <p:tags r:id="rId6"/>
            </p:custDataLst>
          </p:nvPr>
        </p:nvSpPr>
        <p:spPr>
          <a:xfrm>
            <a:off x="876712" y="3782335"/>
            <a:ext cx="7470576" cy="1384995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lang="zh-CN" altLang="en-US" sz="1400" b="1" dirty="0"/>
              <a:t>输入输出格式</a:t>
            </a:r>
            <a:endParaRPr lang="zh-CN" altLang="en-US" sz="1400" b="1" dirty="0"/>
          </a:p>
          <a:p>
            <a:r>
              <a:rPr lang="zh-CN" altLang="en-US" sz="1400" b="1" dirty="0"/>
              <a:t>输入格式</a:t>
            </a:r>
            <a:r>
              <a:rPr lang="zh-CN" altLang="en-US" sz="1400" b="1" dirty="0" smtClean="0"/>
              <a:t>：</a:t>
            </a:r>
            <a:endParaRPr lang="zh-CN" altLang="en-US" sz="1400" dirty="0"/>
          </a:p>
          <a:p>
            <a:r>
              <a:rPr lang="zh-CN" altLang="en-US" sz="1400" dirty="0"/>
              <a:t>一个数字</a:t>
            </a:r>
            <a:r>
              <a:rPr lang="en-US" altLang="zh-CN" sz="1400" dirty="0"/>
              <a:t>N (6 &lt;= N &lt;= 13) </a:t>
            </a:r>
            <a:r>
              <a:rPr lang="zh-CN" altLang="en-US" sz="1400" dirty="0"/>
              <a:t>表示棋盘是</a:t>
            </a:r>
            <a:r>
              <a:rPr lang="en-US" altLang="zh-CN" sz="1400" dirty="0"/>
              <a:t>N x N</a:t>
            </a:r>
            <a:r>
              <a:rPr lang="zh-CN" altLang="en-US" sz="1400" dirty="0"/>
              <a:t>大小的。</a:t>
            </a:r>
            <a:endParaRPr lang="zh-CN" altLang="en-US" sz="1400" dirty="0"/>
          </a:p>
          <a:p>
            <a:r>
              <a:rPr lang="zh-CN" altLang="en-US" sz="1400" b="1" dirty="0"/>
              <a:t>输出格式</a:t>
            </a:r>
            <a:r>
              <a:rPr lang="zh-CN" altLang="en-US" sz="1400" b="1" dirty="0" smtClean="0"/>
              <a:t>：</a:t>
            </a:r>
            <a:endParaRPr lang="zh-CN" altLang="en-US" sz="1400" dirty="0"/>
          </a:p>
          <a:p>
            <a:r>
              <a:rPr lang="zh-CN" altLang="en-US" sz="1400" dirty="0"/>
              <a:t>前三行为前三个解，每个解的两个数字之间用一个空格隔开。第四行只有一个数字，表示解的总数。</a:t>
            </a:r>
            <a:endParaRPr lang="zh-CN" altLang="en-US" sz="1400" dirty="0"/>
          </a:p>
        </p:txBody>
      </p:sp>
      <p:sp>
        <p:nvSpPr>
          <p:cNvPr id="13" name="TextBox 12"/>
          <p:cNvSpPr txBox="1"/>
          <p:nvPr>
            <p:custDataLst>
              <p:tags r:id="rId7"/>
            </p:custDataLst>
          </p:nvPr>
        </p:nvSpPr>
        <p:spPr>
          <a:xfrm>
            <a:off x="924775" y="5229200"/>
            <a:ext cx="10823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1400" b="1" dirty="0" smtClean="0"/>
              <a:t>输入样例</a:t>
            </a:r>
            <a:r>
              <a:rPr lang="zh-CN" altLang="en-US" sz="1400" dirty="0" smtClean="0"/>
              <a:t>：</a:t>
            </a:r>
            <a:endParaRPr lang="en-US" altLang="zh-CN" sz="1400" dirty="0" smtClean="0"/>
          </a:p>
          <a:p>
            <a:r>
              <a:rPr lang="en-US" altLang="zh-CN" sz="1400" dirty="0"/>
              <a:t>6</a:t>
            </a:r>
            <a:endParaRPr lang="zh-CN" altLang="en-US" sz="1400" dirty="0"/>
          </a:p>
        </p:txBody>
      </p:sp>
      <p:sp>
        <p:nvSpPr>
          <p:cNvPr id="14" name="TextBox 13"/>
          <p:cNvSpPr txBox="1"/>
          <p:nvPr>
            <p:custDataLst>
              <p:tags r:id="rId8"/>
            </p:custDataLst>
          </p:nvPr>
        </p:nvSpPr>
        <p:spPr>
          <a:xfrm>
            <a:off x="2457692" y="5229200"/>
            <a:ext cx="1082348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1400" b="1" dirty="0" smtClean="0"/>
              <a:t>输出样例</a:t>
            </a:r>
            <a:r>
              <a:rPr lang="zh-CN" altLang="en-US" sz="1400" dirty="0" smtClean="0"/>
              <a:t>：</a:t>
            </a:r>
            <a:endParaRPr lang="en-US" altLang="zh-CN" sz="1400" dirty="0" smtClean="0"/>
          </a:p>
          <a:p>
            <a:r>
              <a:rPr lang="en-US" altLang="zh-CN" sz="1400" dirty="0"/>
              <a:t>2 4 6 1 3 5 </a:t>
            </a:r>
            <a:endParaRPr lang="en-US" altLang="zh-CN" sz="1400" dirty="0" smtClean="0"/>
          </a:p>
          <a:p>
            <a:r>
              <a:rPr lang="en-US" altLang="zh-CN" sz="1400" dirty="0" smtClean="0"/>
              <a:t>3 </a:t>
            </a:r>
            <a:r>
              <a:rPr lang="en-US" altLang="zh-CN" sz="1400" dirty="0"/>
              <a:t>6 2 5 1 4 </a:t>
            </a:r>
            <a:endParaRPr lang="en-US" altLang="zh-CN" sz="1400" dirty="0" smtClean="0"/>
          </a:p>
          <a:p>
            <a:r>
              <a:rPr lang="en-US" altLang="zh-CN" sz="1400" dirty="0" smtClean="0"/>
              <a:t>4 </a:t>
            </a:r>
            <a:r>
              <a:rPr lang="en-US" altLang="zh-CN" sz="1400" dirty="0"/>
              <a:t>1 5 2 6 3 </a:t>
            </a:r>
            <a:endParaRPr lang="en-US" altLang="zh-CN" sz="1400" dirty="0" smtClean="0"/>
          </a:p>
          <a:p>
            <a:r>
              <a:rPr lang="en-US" altLang="zh-CN" sz="1400" dirty="0" smtClean="0"/>
              <a:t>4</a:t>
            </a:r>
            <a:endParaRPr lang="zh-CN" altLang="en-US" sz="1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 descr="1"/>
          <p:cNvPicPr>
            <a:picLocks noChangeAspect="1"/>
          </p:cNvPicPr>
          <p:nvPr>
            <p:ph idx="1"/>
            <p:custDataLst>
              <p:tags r:id="rId1"/>
            </p:custDataLst>
          </p:nvPr>
        </p:nvPicPr>
        <p:blipFill>
          <a:blip r:embed="rId2"/>
          <a:srcRect t="1319"/>
          <a:stretch>
            <a:fillRect/>
          </a:stretch>
        </p:blipFill>
        <p:spPr>
          <a:xfrm>
            <a:off x="899795" y="836295"/>
            <a:ext cx="7771130" cy="536829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 descr="微信截图_20230511141225"/>
          <p:cNvPicPr>
            <a:picLocks noChangeAspect="1"/>
          </p:cNvPicPr>
          <p:nvPr>
            <p:ph idx="1"/>
          </p:nvPr>
        </p:nvPicPr>
        <p:blipFill>
          <a:blip r:embed="rId1"/>
          <a:srcRect t="2662"/>
          <a:stretch>
            <a:fillRect/>
          </a:stretch>
        </p:blipFill>
        <p:spPr>
          <a:xfrm>
            <a:off x="755650" y="620395"/>
            <a:ext cx="7901940" cy="527113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内容占位符 3" descr="1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1828800" y="398780"/>
            <a:ext cx="5486400" cy="2400300"/>
          </a:xfrm>
          <a:prstGeom prst="rect">
            <a:avLst/>
          </a:prstGeom>
        </p:spPr>
      </p:pic>
      <p:pic>
        <p:nvPicPr>
          <p:cNvPr id="5" name="图片 4" descr="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3410" y="3255645"/>
            <a:ext cx="5344160" cy="261048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内容占位符 3" descr="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1798320" y="459105"/>
            <a:ext cx="5514975" cy="2657475"/>
          </a:xfrm>
          <a:prstGeom prst="rect">
            <a:avLst/>
          </a:prstGeom>
        </p:spPr>
      </p:pic>
      <p:pic>
        <p:nvPicPr>
          <p:cNvPr id="5" name="图片 4" descr="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4830" y="3335020"/>
            <a:ext cx="5514340" cy="275336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35237" y="688527"/>
            <a:ext cx="6777317" cy="3508977"/>
          </a:xfrm>
        </p:spPr>
        <p:txBody>
          <a:bodyPr/>
          <a:p>
            <a:pPr marL="68580" indent="0">
              <a:buNone/>
            </a:pPr>
            <a:r>
              <a:rPr lang="en-US" altLang="zh-CN" sz="1800"/>
              <a:t>for(i=1;i&lt;=n,i++)</a:t>
            </a:r>
            <a:endParaRPr lang="en-US" altLang="zh-CN" sz="1800"/>
          </a:p>
          <a:p>
            <a:pPr marL="68580" indent="0">
              <a:buNone/>
            </a:pPr>
            <a:r>
              <a:rPr lang="en-US" altLang="zh-CN" sz="1800"/>
              <a:t>{</a:t>
            </a:r>
            <a:endParaRPr lang="en-US" altLang="zh-CN" sz="1800"/>
          </a:p>
          <a:p>
            <a:pPr marL="365760" lvl="1" indent="0">
              <a:buNone/>
            </a:pPr>
            <a:r>
              <a:rPr lang="en-US" altLang="zh-CN" sz="1800"/>
              <a:t>a[step]=i;</a:t>
            </a:r>
            <a:r>
              <a:rPr lang="en-US" altLang="zh-CN" sz="1800" b="1">
                <a:solidFill>
                  <a:srgbClr val="FF0000"/>
                </a:solidFill>
              </a:rPr>
              <a:t>//</a:t>
            </a:r>
            <a:r>
              <a:rPr lang="zh-CN" altLang="zh-CN" sz="1800" b="1">
                <a:solidFill>
                  <a:srgbClr val="FF0000"/>
                </a:solidFill>
              </a:rPr>
              <a:t>将</a:t>
            </a:r>
            <a:r>
              <a:rPr lang="en-US" altLang="zh-CN" sz="1800" b="1">
                <a:solidFill>
                  <a:srgbClr val="FF0000"/>
                </a:solidFill>
              </a:rPr>
              <a:t>i</a:t>
            </a:r>
            <a:r>
              <a:rPr lang="zh-CN" altLang="en-US" sz="1800" b="1">
                <a:solidFill>
                  <a:srgbClr val="FF0000"/>
                </a:solidFill>
              </a:rPr>
              <a:t>放在第</a:t>
            </a:r>
            <a:r>
              <a:rPr lang="en-US" altLang="zh-CN" sz="1800" b="1">
                <a:solidFill>
                  <a:srgbClr val="FF0000"/>
                </a:solidFill>
              </a:rPr>
              <a:t>step</a:t>
            </a:r>
            <a:r>
              <a:rPr lang="zh-CN" altLang="en-US" sz="1800" b="1">
                <a:solidFill>
                  <a:srgbClr val="FF0000"/>
                </a:solidFill>
              </a:rPr>
              <a:t>个盒子中</a:t>
            </a:r>
            <a:endParaRPr lang="en-US" altLang="zh-CN" sz="1800"/>
          </a:p>
          <a:p>
            <a:pPr marL="68580" indent="0">
              <a:buNone/>
            </a:pPr>
            <a:r>
              <a:rPr lang="en-US" altLang="zh-CN" sz="1800"/>
              <a:t>}</a:t>
            </a:r>
            <a:endParaRPr lang="en-US" altLang="zh-CN"/>
          </a:p>
          <a:p>
            <a:endParaRPr lang="en-US" altLang="zh-CN"/>
          </a:p>
          <a:p>
            <a:endParaRPr lang="en-US" altLang="zh-CN"/>
          </a:p>
        </p:txBody>
      </p:sp>
      <p:sp>
        <p:nvSpPr>
          <p:cNvPr id="5" name="文本框 4"/>
          <p:cNvSpPr txBox="1"/>
          <p:nvPr/>
        </p:nvSpPr>
        <p:spPr>
          <a:xfrm>
            <a:off x="942975" y="2971800"/>
            <a:ext cx="6869430" cy="25844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68580" indent="0">
              <a:buNone/>
            </a:pPr>
            <a:r>
              <a:rPr lang="en-US" altLang="zh-CN">
                <a:sym typeface="+mn-ea"/>
              </a:rPr>
              <a:t>for(i=1;i&lt;=n,i++)</a:t>
            </a:r>
            <a:endParaRPr lang="en-US" altLang="zh-CN"/>
          </a:p>
          <a:p>
            <a:pPr marL="68580" indent="0">
              <a:buNone/>
            </a:pPr>
            <a:r>
              <a:rPr lang="en-US" altLang="zh-CN">
                <a:sym typeface="+mn-ea"/>
              </a:rPr>
              <a:t>{</a:t>
            </a:r>
            <a:endParaRPr lang="en-US" altLang="zh-CN">
              <a:sym typeface="+mn-ea"/>
            </a:endParaRPr>
          </a:p>
          <a:p>
            <a:pPr marL="68580" indent="0">
              <a:buNone/>
            </a:pPr>
            <a:r>
              <a:rPr lang="en-US" altLang="zh-CN">
                <a:sym typeface="+mn-ea"/>
              </a:rPr>
              <a:t>	if(book[i]==0)</a:t>
            </a:r>
            <a:endParaRPr lang="en-US" altLang="zh-CN">
              <a:sym typeface="+mn-ea"/>
            </a:endParaRPr>
          </a:p>
          <a:p>
            <a:pPr marL="68580" indent="0">
              <a:buNone/>
            </a:pPr>
            <a:r>
              <a:rPr lang="en-US" altLang="zh-CN">
                <a:sym typeface="+mn-ea"/>
              </a:rPr>
              <a:t>	{</a:t>
            </a:r>
            <a:endParaRPr lang="en-US" altLang="zh-CN"/>
          </a:p>
          <a:p>
            <a:pPr marL="365760" lvl="1" indent="0">
              <a:buNone/>
            </a:pPr>
            <a:r>
              <a:rPr lang="en-US" altLang="zh-CN">
                <a:sym typeface="+mn-ea"/>
              </a:rPr>
              <a:t> 	      a[step]=i;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//</a:t>
            </a:r>
            <a:r>
              <a:rPr lang="zh-CN" altLang="zh-CN" b="1">
                <a:solidFill>
                  <a:srgbClr val="FF0000"/>
                </a:solidFill>
                <a:sym typeface="+mn-ea"/>
              </a:rPr>
              <a:t>将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i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放在第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step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个盒子中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  <a:p>
            <a:pPr marL="365760" lvl="1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              </a:t>
            </a:r>
            <a:r>
              <a:rPr lang="zh-CN" altLang="en-US">
                <a:solidFill>
                  <a:schemeClr val="tx1"/>
                </a:solidFill>
                <a:sym typeface="+mn-ea"/>
              </a:rPr>
              <a:t> </a:t>
            </a:r>
            <a:r>
              <a:rPr lang="en-US" altLang="zh-CN">
                <a:solidFill>
                  <a:schemeClr val="tx1"/>
                </a:solidFill>
                <a:sym typeface="+mn-ea"/>
              </a:rPr>
              <a:t>book[i]=1;</a:t>
            </a:r>
            <a:endParaRPr lang="en-US" altLang="zh-CN">
              <a:solidFill>
                <a:schemeClr val="tx1"/>
              </a:solidFill>
              <a:sym typeface="+mn-ea"/>
            </a:endParaRPr>
          </a:p>
          <a:p>
            <a:pPr marL="365760" lvl="1" indent="0">
              <a:buNone/>
            </a:pPr>
            <a:r>
              <a:rPr lang="en-US" altLang="zh-CN">
                <a:solidFill>
                  <a:schemeClr val="tx1"/>
                </a:solidFill>
                <a:sym typeface="+mn-ea"/>
              </a:rPr>
              <a:t>	} </a:t>
            </a:r>
            <a:endParaRPr lang="en-US" altLang="zh-CN">
              <a:solidFill>
                <a:schemeClr val="tx1"/>
              </a:solidFill>
            </a:endParaRPr>
          </a:p>
          <a:p>
            <a:pPr marL="68580" indent="0">
              <a:buNone/>
            </a:pPr>
            <a:r>
              <a:rPr lang="en-US" altLang="zh-CN">
                <a:solidFill>
                  <a:schemeClr val="tx1"/>
                </a:solidFill>
                <a:sym typeface="+mn-ea"/>
              </a:rPr>
              <a:t>}</a:t>
            </a:r>
            <a:endParaRPr lang="en-US" altLang="zh-CN">
              <a:solidFill>
                <a:schemeClr val="tx1"/>
              </a:solidFill>
              <a:sym typeface="+mn-ea"/>
            </a:endParaRPr>
          </a:p>
          <a:p>
            <a:pPr marL="68580" indent="0">
              <a:buNone/>
            </a:pPr>
            <a:endParaRPr lang="en-US" altLang="zh-CN">
              <a:solidFill>
                <a:schemeClr val="tx1"/>
              </a:solidFill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/>
        </p:nvSpPr>
        <p:spPr>
          <a:xfrm>
            <a:off x="1188085" y="1052830"/>
            <a:ext cx="6869430" cy="34150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68580" indent="0">
              <a:buNone/>
            </a:pPr>
            <a:r>
              <a:rPr lang="en-US" altLang="zh-CN" b="1">
                <a:solidFill>
                  <a:srgbClr val="FF0000"/>
                </a:solidFill>
                <a:sym typeface="+mn-ea"/>
              </a:rPr>
              <a:t>void dfs(int step)</a:t>
            </a:r>
            <a:endParaRPr lang="en-US" altLang="zh-CN" b="1">
              <a:solidFill>
                <a:srgbClr val="FF0000"/>
              </a:solidFill>
              <a:sym typeface="+mn-ea"/>
            </a:endParaRPr>
          </a:p>
          <a:p>
            <a:pPr marL="68580" indent="0">
              <a:buNone/>
            </a:pPr>
            <a:r>
              <a:rPr lang="en-US" altLang="zh-CN">
                <a:sym typeface="+mn-ea"/>
              </a:rPr>
              <a:t>{</a:t>
            </a:r>
            <a:endParaRPr lang="en-US" altLang="zh-CN">
              <a:sym typeface="+mn-ea"/>
            </a:endParaRPr>
          </a:p>
          <a:p>
            <a:pPr marL="68580" indent="0">
              <a:buNone/>
            </a:pPr>
            <a:r>
              <a:rPr lang="en-US" altLang="zh-CN">
                <a:sym typeface="+mn-ea"/>
              </a:rPr>
              <a:t>for(i=1;i&lt;=n,i++)</a:t>
            </a:r>
            <a:endParaRPr lang="en-US" altLang="zh-CN"/>
          </a:p>
          <a:p>
            <a:pPr marL="68580" indent="0">
              <a:buNone/>
            </a:pPr>
            <a:r>
              <a:rPr lang="en-US" altLang="zh-CN">
                <a:sym typeface="+mn-ea"/>
              </a:rPr>
              <a:t>{</a:t>
            </a:r>
            <a:endParaRPr lang="en-US" altLang="zh-CN">
              <a:sym typeface="+mn-ea"/>
            </a:endParaRPr>
          </a:p>
          <a:p>
            <a:pPr marL="68580" indent="0">
              <a:buNone/>
            </a:pPr>
            <a:r>
              <a:rPr lang="en-US" altLang="zh-CN">
                <a:sym typeface="+mn-ea"/>
              </a:rPr>
              <a:t>	if(book[i]==0)</a:t>
            </a:r>
            <a:endParaRPr lang="en-US" altLang="zh-CN">
              <a:sym typeface="+mn-ea"/>
            </a:endParaRPr>
          </a:p>
          <a:p>
            <a:pPr marL="68580" indent="0">
              <a:buNone/>
            </a:pPr>
            <a:r>
              <a:rPr lang="en-US" altLang="zh-CN">
                <a:sym typeface="+mn-ea"/>
              </a:rPr>
              <a:t>	{</a:t>
            </a:r>
            <a:endParaRPr lang="en-US" altLang="zh-CN"/>
          </a:p>
          <a:p>
            <a:pPr marL="365760" lvl="1" indent="0">
              <a:buNone/>
            </a:pPr>
            <a:r>
              <a:rPr lang="en-US" altLang="zh-CN">
                <a:sym typeface="+mn-ea"/>
              </a:rPr>
              <a:t> 	      a[step]=i;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//</a:t>
            </a:r>
            <a:r>
              <a:rPr lang="zh-CN" altLang="zh-CN" b="1">
                <a:solidFill>
                  <a:srgbClr val="FF0000"/>
                </a:solidFill>
                <a:sym typeface="+mn-ea"/>
              </a:rPr>
              <a:t>将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i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放在第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step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个盒子中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  <a:p>
            <a:pPr marL="365760" lvl="1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              </a:t>
            </a:r>
            <a:r>
              <a:rPr lang="zh-CN" altLang="en-US">
                <a:solidFill>
                  <a:schemeClr val="tx1"/>
                </a:solidFill>
                <a:sym typeface="+mn-ea"/>
              </a:rPr>
              <a:t> </a:t>
            </a:r>
            <a:r>
              <a:rPr lang="en-US" altLang="zh-CN">
                <a:solidFill>
                  <a:schemeClr val="tx1"/>
                </a:solidFill>
                <a:sym typeface="+mn-ea"/>
              </a:rPr>
              <a:t>book[i]=1;</a:t>
            </a:r>
            <a:endParaRPr lang="en-US" altLang="zh-CN">
              <a:solidFill>
                <a:schemeClr val="tx1"/>
              </a:solidFill>
              <a:sym typeface="+mn-ea"/>
            </a:endParaRPr>
          </a:p>
          <a:p>
            <a:pPr marL="365760" lvl="1" indent="0">
              <a:buNone/>
            </a:pPr>
            <a:r>
              <a:rPr lang="en-US" altLang="zh-CN">
                <a:solidFill>
                  <a:schemeClr val="tx1"/>
                </a:solidFill>
                <a:sym typeface="+mn-ea"/>
              </a:rPr>
              <a:t>              	} </a:t>
            </a:r>
            <a:endParaRPr lang="en-US" altLang="zh-CN">
              <a:solidFill>
                <a:schemeClr val="tx1"/>
              </a:solidFill>
            </a:endParaRPr>
          </a:p>
          <a:p>
            <a:pPr marL="68580" indent="0">
              <a:buNone/>
            </a:pPr>
            <a:r>
              <a:rPr lang="en-US" altLang="zh-CN">
                <a:solidFill>
                  <a:schemeClr val="tx1"/>
                </a:solidFill>
                <a:sym typeface="+mn-ea"/>
              </a:rPr>
              <a:t>}</a:t>
            </a:r>
            <a:endParaRPr lang="en-US" altLang="zh-CN">
              <a:solidFill>
                <a:schemeClr val="tx1"/>
              </a:solidFill>
              <a:sym typeface="+mn-ea"/>
            </a:endParaRPr>
          </a:p>
          <a:p>
            <a:pPr marL="68580" indent="0">
              <a:buNone/>
            </a:pPr>
            <a:r>
              <a:rPr lang="en-US" altLang="zh-CN">
                <a:solidFill>
                  <a:schemeClr val="tx1"/>
                </a:solidFill>
                <a:sym typeface="+mn-ea"/>
              </a:rPr>
              <a:t>}</a:t>
            </a:r>
            <a:endParaRPr lang="en-US" altLang="zh-CN">
              <a:solidFill>
                <a:schemeClr val="tx1"/>
              </a:solidFill>
              <a:sym typeface="+mn-ea"/>
            </a:endParaRPr>
          </a:p>
          <a:p>
            <a:pPr marL="68580" indent="0">
              <a:buNone/>
            </a:pPr>
            <a:endParaRPr lang="en-US" altLang="zh-CN">
              <a:solidFill>
                <a:schemeClr val="tx1"/>
              </a:solidFill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/>
        </p:nvSpPr>
        <p:spPr>
          <a:xfrm>
            <a:off x="1212850" y="984885"/>
            <a:ext cx="6869430" cy="39693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68580" indent="0">
              <a:buNone/>
            </a:pPr>
            <a:r>
              <a:rPr lang="en-US" altLang="zh-CN" b="1">
                <a:solidFill>
                  <a:srgbClr val="FF0000"/>
                </a:solidFill>
                <a:sym typeface="+mn-ea"/>
              </a:rPr>
              <a:t>void dfs(int step)</a:t>
            </a:r>
            <a:endParaRPr lang="en-US" altLang="zh-CN" b="1">
              <a:solidFill>
                <a:srgbClr val="FF0000"/>
              </a:solidFill>
              <a:sym typeface="+mn-ea"/>
            </a:endParaRPr>
          </a:p>
          <a:p>
            <a:pPr marL="68580" indent="0">
              <a:buNone/>
            </a:pPr>
            <a:r>
              <a:rPr lang="en-US" altLang="zh-CN">
                <a:sym typeface="+mn-ea"/>
              </a:rPr>
              <a:t>{</a:t>
            </a:r>
            <a:endParaRPr lang="en-US" altLang="zh-CN">
              <a:sym typeface="+mn-ea"/>
            </a:endParaRPr>
          </a:p>
          <a:p>
            <a:pPr marL="68580" indent="0">
              <a:buNone/>
            </a:pPr>
            <a:r>
              <a:rPr lang="en-US" altLang="zh-CN">
                <a:sym typeface="+mn-ea"/>
              </a:rPr>
              <a:t>for(i=1;i&lt;=n,i++)</a:t>
            </a:r>
            <a:endParaRPr lang="en-US" altLang="zh-CN"/>
          </a:p>
          <a:p>
            <a:pPr marL="68580" indent="0">
              <a:buNone/>
            </a:pPr>
            <a:r>
              <a:rPr lang="en-US" altLang="zh-CN">
                <a:sym typeface="+mn-ea"/>
              </a:rPr>
              <a:t>{</a:t>
            </a:r>
            <a:endParaRPr lang="en-US" altLang="zh-CN">
              <a:sym typeface="+mn-ea"/>
            </a:endParaRPr>
          </a:p>
          <a:p>
            <a:pPr marL="68580" indent="0">
              <a:buNone/>
            </a:pPr>
            <a:r>
              <a:rPr lang="en-US" altLang="zh-CN">
                <a:sym typeface="+mn-ea"/>
              </a:rPr>
              <a:t>	if(book[i]==0)</a:t>
            </a:r>
            <a:endParaRPr lang="en-US" altLang="zh-CN">
              <a:sym typeface="+mn-ea"/>
            </a:endParaRPr>
          </a:p>
          <a:p>
            <a:pPr marL="68580" indent="0">
              <a:buNone/>
            </a:pPr>
            <a:r>
              <a:rPr lang="en-US" altLang="zh-CN">
                <a:sym typeface="+mn-ea"/>
              </a:rPr>
              <a:t>	{</a:t>
            </a:r>
            <a:endParaRPr lang="en-US" altLang="zh-CN"/>
          </a:p>
          <a:p>
            <a:pPr marL="365760" lvl="1" indent="0">
              <a:buNone/>
            </a:pPr>
            <a:r>
              <a:rPr lang="en-US" altLang="zh-CN">
                <a:sym typeface="+mn-ea"/>
              </a:rPr>
              <a:t> 	      a[step]=i;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//</a:t>
            </a:r>
            <a:r>
              <a:rPr lang="zh-CN" altLang="zh-CN" b="1">
                <a:solidFill>
                  <a:srgbClr val="FF0000"/>
                </a:solidFill>
                <a:sym typeface="+mn-ea"/>
              </a:rPr>
              <a:t>将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i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放在第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step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个盒子中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  <a:p>
            <a:pPr marL="365760" lvl="1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              </a:t>
            </a:r>
            <a:r>
              <a:rPr lang="zh-CN" altLang="en-US">
                <a:solidFill>
                  <a:schemeClr val="tx1"/>
                </a:solidFill>
                <a:sym typeface="+mn-ea"/>
              </a:rPr>
              <a:t> </a:t>
            </a:r>
            <a:r>
              <a:rPr lang="en-US" altLang="zh-CN">
                <a:solidFill>
                  <a:schemeClr val="tx1"/>
                </a:solidFill>
                <a:sym typeface="+mn-ea"/>
              </a:rPr>
              <a:t>book[i]=1;</a:t>
            </a:r>
            <a:endParaRPr lang="en-US" altLang="zh-CN">
              <a:solidFill>
                <a:schemeClr val="tx1"/>
              </a:solidFill>
              <a:sym typeface="+mn-ea"/>
            </a:endParaRPr>
          </a:p>
          <a:p>
            <a:pPr marL="365760" lvl="1" indent="0">
              <a:buNone/>
            </a:pPr>
            <a:r>
              <a:rPr lang="en-US" altLang="zh-CN">
                <a:solidFill>
                  <a:schemeClr val="tx1"/>
                </a:solidFill>
                <a:sym typeface="+mn-ea"/>
              </a:rPr>
              <a:t>               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dfs(step+1);</a:t>
            </a:r>
            <a:endParaRPr lang="en-US" altLang="zh-CN" b="1">
              <a:solidFill>
                <a:srgbClr val="FF0000"/>
              </a:solidFill>
              <a:sym typeface="+mn-ea"/>
            </a:endParaRPr>
          </a:p>
          <a:p>
            <a:pPr marL="365760" lvl="1" indent="0">
              <a:buNone/>
            </a:pPr>
            <a:r>
              <a:rPr lang="en-US" altLang="zh-CN">
                <a:solidFill>
                  <a:schemeClr val="tx1"/>
                </a:solidFill>
                <a:sym typeface="+mn-ea"/>
              </a:rPr>
              <a:t>              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 book[i]=0;//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收回</a:t>
            </a:r>
            <a:endParaRPr lang="en-US" altLang="zh-CN" b="1">
              <a:solidFill>
                <a:srgbClr val="FF0000"/>
              </a:solidFill>
              <a:sym typeface="+mn-ea"/>
            </a:endParaRPr>
          </a:p>
          <a:p>
            <a:pPr marL="365760" lvl="1" indent="0">
              <a:buNone/>
            </a:pPr>
            <a:r>
              <a:rPr lang="en-US" altLang="zh-CN">
                <a:solidFill>
                  <a:schemeClr val="tx1"/>
                </a:solidFill>
                <a:sym typeface="+mn-ea"/>
              </a:rPr>
              <a:t>	} </a:t>
            </a:r>
            <a:endParaRPr lang="en-US" altLang="zh-CN">
              <a:solidFill>
                <a:schemeClr val="tx1"/>
              </a:solidFill>
            </a:endParaRPr>
          </a:p>
          <a:p>
            <a:pPr marL="68580" indent="0">
              <a:buNone/>
            </a:pPr>
            <a:r>
              <a:rPr lang="en-US" altLang="zh-CN">
                <a:solidFill>
                  <a:schemeClr val="tx1"/>
                </a:solidFill>
                <a:sym typeface="+mn-ea"/>
              </a:rPr>
              <a:t>}</a:t>
            </a:r>
            <a:endParaRPr lang="en-US" altLang="zh-CN">
              <a:solidFill>
                <a:schemeClr val="tx1"/>
              </a:solidFill>
              <a:sym typeface="+mn-ea"/>
            </a:endParaRPr>
          </a:p>
          <a:p>
            <a:pPr marL="68580" indent="0">
              <a:buNone/>
            </a:pPr>
            <a:r>
              <a:rPr lang="en-US" altLang="zh-CN">
                <a:solidFill>
                  <a:schemeClr val="tx1"/>
                </a:solidFill>
                <a:sym typeface="+mn-ea"/>
              </a:rPr>
              <a:t>}</a:t>
            </a:r>
            <a:endParaRPr lang="en-US" altLang="zh-CN">
              <a:solidFill>
                <a:schemeClr val="tx1"/>
              </a:solidFill>
              <a:sym typeface="+mn-ea"/>
            </a:endParaRPr>
          </a:p>
          <a:p>
            <a:pPr marL="68580" indent="0">
              <a:buNone/>
            </a:pPr>
            <a:endParaRPr lang="en-US" altLang="zh-CN">
              <a:solidFill>
                <a:schemeClr val="tx1"/>
              </a:solidFill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-52705" y="261620"/>
            <a:ext cx="9025255" cy="5772785"/>
          </a:xfrm>
        </p:spPr>
        <p:txBody>
          <a:bodyPr>
            <a:normAutofit fontScale="80000"/>
          </a:bodyPr>
          <a:p>
            <a:pPr marL="68580" indent="0">
              <a:buNone/>
            </a:pPr>
            <a:r>
              <a:rPr lang="en-US" altLang="zh-CN"/>
              <a:t>v</a:t>
            </a:r>
            <a:r>
              <a:rPr lang="zh-CN" altLang="en-US"/>
              <a:t>oid dfs (int step) {</a:t>
            </a:r>
            <a:endParaRPr lang="zh-CN" altLang="en-US"/>
          </a:p>
          <a:p>
            <a:pPr marL="68580" indent="0">
              <a:buNone/>
            </a:pPr>
            <a:r>
              <a:rPr lang="zh-CN" altLang="en-US"/>
              <a:t>   </a:t>
            </a:r>
            <a:r>
              <a:rPr lang="zh-CN" altLang="en-US" b="1">
                <a:solidFill>
                  <a:srgbClr val="FF0000"/>
                </a:solidFill>
              </a:rPr>
              <a:t> int i;</a:t>
            </a:r>
            <a:endParaRPr lang="zh-CN" altLang="en-US" b="1">
              <a:solidFill>
                <a:srgbClr val="FF0000"/>
              </a:solidFill>
            </a:endParaRPr>
          </a:p>
          <a:p>
            <a:pPr marL="6858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    if (step == n+1) {</a:t>
            </a:r>
            <a:endParaRPr lang="zh-CN" altLang="en-US" b="1">
              <a:solidFill>
                <a:srgbClr val="FF0000"/>
              </a:solidFill>
            </a:endParaRPr>
          </a:p>
          <a:p>
            <a:pPr marL="6858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            for (i = 1; i &lt;= n; i++) {</a:t>
            </a:r>
            <a:endParaRPr lang="zh-CN" altLang="en-US" b="1">
              <a:solidFill>
                <a:srgbClr val="FF0000"/>
              </a:solidFill>
            </a:endParaRPr>
          </a:p>
          <a:p>
            <a:pPr marL="6858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            </a:t>
            </a:r>
            <a:r>
              <a:rPr lang="en-US" altLang="zh-CN" b="1">
                <a:solidFill>
                  <a:srgbClr val="FF0000"/>
                </a:solidFill>
              </a:rPr>
              <a:t>cout&lt;&lt;a[i]</a:t>
            </a:r>
            <a:r>
              <a:rPr lang="zh-CN" altLang="en-US" b="1">
                <a:solidFill>
                  <a:srgbClr val="FF0000"/>
                </a:solidFill>
              </a:rPr>
              <a:t>;</a:t>
            </a:r>
            <a:endParaRPr lang="zh-CN" altLang="en-US" b="1">
              <a:solidFill>
                <a:srgbClr val="FF0000"/>
              </a:solidFill>
            </a:endParaRPr>
          </a:p>
          <a:p>
            <a:pPr marL="6858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        }</a:t>
            </a:r>
            <a:endParaRPr lang="zh-CN" altLang="en-US" b="1">
              <a:solidFill>
                <a:srgbClr val="FF0000"/>
              </a:solidFill>
            </a:endParaRPr>
          </a:p>
          <a:p>
            <a:pPr marL="6858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            </a:t>
            </a:r>
            <a:r>
              <a:rPr lang="zh-CN" altLang="en-US" b="1" u="sng">
                <a:solidFill>
                  <a:srgbClr val="FF0000"/>
                </a:solidFill>
              </a:rPr>
              <a:t>return;</a:t>
            </a:r>
            <a:r>
              <a:rPr lang="zh-CN" altLang="en-US" b="1">
                <a:solidFill>
                  <a:srgbClr val="FF0000"/>
                </a:solidFill>
              </a:rPr>
              <a:t>//返回之前的一步（最近一次调用dfs函数的地方）</a:t>
            </a:r>
            <a:endParaRPr lang="zh-CN" altLang="en-US" b="1">
              <a:solidFill>
                <a:srgbClr val="FF0000"/>
              </a:solidFill>
            </a:endParaRPr>
          </a:p>
          <a:p>
            <a:pPr marL="6858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     }</a:t>
            </a:r>
            <a:endParaRPr lang="zh-CN" altLang="en-US" b="1">
              <a:solidFill>
                <a:srgbClr val="FF0000"/>
              </a:solidFill>
            </a:endParaRPr>
          </a:p>
          <a:p>
            <a:pPr marL="68580" indent="0">
              <a:buNone/>
            </a:pPr>
            <a:r>
              <a:rPr lang="zh-CN" altLang="en-US"/>
              <a:t>        for (i = 1; i &lt;= n; i++) {</a:t>
            </a:r>
            <a:endParaRPr lang="zh-CN" altLang="en-US"/>
          </a:p>
          <a:p>
            <a:pPr marL="68580" indent="0">
              <a:buNone/>
            </a:pPr>
            <a:r>
              <a:rPr lang="zh-CN" altLang="en-US"/>
              <a:t>              if (book[i] == 0) {</a:t>
            </a:r>
            <a:endParaRPr lang="zh-CN" altLang="en-US"/>
          </a:p>
          <a:p>
            <a:pPr marL="68580" indent="0">
              <a:buNone/>
            </a:pPr>
            <a:r>
              <a:rPr lang="zh-CN" altLang="en-US"/>
              <a:t>                      a[step] = i;//将i号扑克牌放入第step号盒子中</a:t>
            </a:r>
            <a:endParaRPr lang="zh-CN" altLang="en-US"/>
          </a:p>
          <a:p>
            <a:pPr marL="68580" indent="0">
              <a:buNone/>
            </a:pPr>
            <a:r>
              <a:rPr lang="zh-CN" altLang="en-US"/>
              <a:t>                      book[i] = 1;//将book[i]等于0表示i号扑克牌在手上</a:t>
            </a:r>
            <a:endParaRPr lang="zh-CN" altLang="en-US"/>
          </a:p>
          <a:p>
            <a:pPr marL="68580" indent="0">
              <a:buNone/>
            </a:pPr>
            <a:r>
              <a:rPr lang="zh-CN" altLang="en-US"/>
              <a:t>                      dfs(step+1);          </a:t>
            </a:r>
            <a:endParaRPr lang="zh-CN" altLang="en-US"/>
          </a:p>
          <a:p>
            <a:pPr marL="68580" indent="0">
              <a:buNone/>
            </a:pPr>
            <a:r>
              <a:rPr lang="zh-CN" altLang="en-US"/>
              <a:t>                      book[i] = 0;        }</a:t>
            </a:r>
            <a:endParaRPr lang="zh-CN" altLang="en-US"/>
          </a:p>
          <a:p>
            <a:pPr marL="68580" indent="0">
              <a:buNone/>
            </a:pPr>
            <a:r>
              <a:rPr lang="zh-CN" altLang="en-US"/>
              <a:t>    }</a:t>
            </a:r>
            <a:endParaRPr lang="zh-CN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67927" y="839657"/>
            <a:ext cx="6777317" cy="3508977"/>
          </a:xfrm>
        </p:spPr>
        <p:txBody>
          <a:bodyPr/>
          <a:p>
            <a:pPr marL="68580" indent="0">
              <a:buNone/>
            </a:pPr>
            <a:r>
              <a:rPr lang="zh-CN" altLang="en-US">
                <a:solidFill>
                  <a:srgbClr val="FF0000"/>
                </a:solidFill>
              </a:rPr>
              <a:t>int main()</a:t>
            </a:r>
            <a:r>
              <a:rPr lang="zh-CN" altLang="en-US"/>
              <a:t> {</a:t>
            </a:r>
            <a:endParaRPr lang="zh-CN" altLang="en-US"/>
          </a:p>
          <a:p>
            <a:pPr marL="68580" indent="0">
              <a:buNone/>
            </a:pPr>
            <a:r>
              <a:rPr lang="zh-CN" altLang="en-US"/>
              <a:t>    </a:t>
            </a:r>
            <a:r>
              <a:rPr lang="en-US" altLang="zh-CN"/>
              <a:t>cin&gt;&gt;n;</a:t>
            </a:r>
            <a:endParaRPr lang="en-US" altLang="zh-CN"/>
          </a:p>
          <a:p>
            <a:pPr marL="68580" indent="0">
              <a:buNone/>
            </a:pPr>
            <a:r>
              <a:rPr lang="zh-CN" altLang="en-US"/>
              <a:t>    dfs(1);//首先站在1号小盒子前面</a:t>
            </a:r>
            <a:endParaRPr lang="zh-CN" altLang="en-US"/>
          </a:p>
          <a:p>
            <a:pPr marL="68580" indent="0">
              <a:buNone/>
            </a:pPr>
            <a:r>
              <a:rPr lang="zh-CN" altLang="en-US"/>
              <a:t>    return 0;</a:t>
            </a:r>
            <a:endParaRPr lang="zh-CN" altLang="en-US"/>
          </a:p>
          <a:p>
            <a:pPr marL="68580" indent="0">
              <a:buNone/>
            </a:pPr>
            <a:r>
              <a:rPr lang="zh-CN" altLang="en-US"/>
              <a:t>}</a:t>
            </a:r>
            <a:endParaRPr lang="zh-CN" altLang="en-US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UNIT_PLACING_PICTURE_USER_VIEWPORT" val="{&quot;height&quot;:5526,&quot;width&quot;:7894}"/>
</p:tagLst>
</file>

<file path=ppt/tags/tag11.xml><?xml version="1.0" encoding="utf-8"?>
<p:tagLst xmlns:p="http://schemas.openxmlformats.org/presentationml/2006/main">
  <p:tag name="KSO_WPP_MARK_KEY" val="b863f18a-c4d0-43c5-afdb-91701b9c283b"/>
  <p:tag name="COMMONDATA" val="eyJoZGlkIjoiMTAzZGVhODBhNzYxOGFjYTAwNTk1MzUwMWEzZjY3MWEifQ=="/>
</p:tagLst>
</file>

<file path=ppt/tags/tag2.xml><?xml version="1.0" encoding="utf-8"?>
<p:tagLst xmlns:p="http://schemas.openxmlformats.org/presentationml/2006/main">
  <p:tag name="KSO_WM_UNIT_PLACING_PICTURE_USER_VIEWPORT" val="{&quot;height&quot;:9480,&quot;width&quot;:12045}"/>
</p:tagLst>
</file>

<file path=ppt/tags/tag3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奥斯汀">
  <a:themeElements>
    <a:clrScheme name="奥斯汀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奥斯汀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奥斯汀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0</TotalTime>
  <Words>3458</Words>
  <Application>WPS 演示</Application>
  <PresentationFormat>全屏显示(4:3)</PresentationFormat>
  <Paragraphs>304</Paragraphs>
  <Slides>22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22</vt:i4>
      </vt:variant>
    </vt:vector>
  </HeadingPairs>
  <TitlesOfParts>
    <vt:vector size="35" baseType="lpstr">
      <vt:lpstr>Arial</vt:lpstr>
      <vt:lpstr>宋体</vt:lpstr>
      <vt:lpstr>Wingdings</vt:lpstr>
      <vt:lpstr>Wingdings 2</vt:lpstr>
      <vt:lpstr>Wingdings</vt:lpstr>
      <vt:lpstr>华文楷体</vt:lpstr>
      <vt:lpstr>Century Gothic</vt:lpstr>
      <vt:lpstr>微软雅黑</vt:lpstr>
      <vt:lpstr>Arial Unicode MS</vt:lpstr>
      <vt:lpstr>幼圆</vt:lpstr>
      <vt:lpstr>Calibri</vt:lpstr>
      <vt:lpstr>黑体</vt:lpstr>
      <vt:lpstr>奥斯汀</vt:lpstr>
      <vt:lpstr>   搜索与回溯算法</vt:lpstr>
      <vt:lpstr>例1、全排列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China</dc:creator>
  <cp:lastModifiedBy>JUNX</cp:lastModifiedBy>
  <cp:revision>183</cp:revision>
  <dcterms:created xsi:type="dcterms:W3CDTF">2018-06-26T00:03:00Z</dcterms:created>
  <dcterms:modified xsi:type="dcterms:W3CDTF">2023-05-12T06:21:08Z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2052-11.1.0.14309</vt:lpwstr>
  </property>
  <property fmtid="{D5CDD505-2E9C-101B-9397-08002B2CF9AE}" pid="3" name="ICV">
    <vt:lpwstr>CE62EF5B41914EC6A0F392E821F32562_13</vt:lpwstr>
  </property>
</Properties>
</file>