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18" r:id="rId3"/>
    <p:sldId id="401" r:id="rId4"/>
    <p:sldId id="402" r:id="rId5"/>
    <p:sldId id="405" r:id="rId6"/>
    <p:sldId id="407" r:id="rId7"/>
    <p:sldId id="419" r:id="rId8"/>
    <p:sldId id="420" r:id="rId9"/>
    <p:sldId id="422" r:id="rId10"/>
    <p:sldId id="426" r:id="rId11"/>
    <p:sldId id="424" r:id="rId12"/>
    <p:sldId id="425" r:id="rId13"/>
    <p:sldId id="411" r:id="rId14"/>
    <p:sldId id="412" r:id="rId15"/>
    <p:sldId id="408" r:id="rId16"/>
    <p:sldId id="409" r:id="rId17"/>
    <p:sldId id="414" r:id="rId18"/>
    <p:sldId id="413" r:id="rId19"/>
    <p:sldId id="439" r:id="rId20"/>
    <p:sldId id="440" r:id="rId21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7"/>
        <p:guide pos="377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29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4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3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439160" y="128270"/>
            <a:ext cx="49022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          </a:t>
            </a:r>
            <a:r>
              <a:rPr lang="zh-CN" altLang="en-US" sz="400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二维数组</a:t>
            </a:r>
            <a:endParaRPr lang="zh-CN" altLang="en-US" sz="4000">
              <a:ln w="66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2077720" y="1085215"/>
            <a:ext cx="87979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6" charset="0"/>
                <a:sym typeface="+mn-ea"/>
              </a:rPr>
              <a:t>         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一维数组的元素可以是任何基本数据类型，如果一维数组的每一个元素又是一个一维数组呢？</a:t>
            </a:r>
            <a:endParaRPr lang="zh-CN" altLang="en-US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626995" y="2392045"/>
            <a:ext cx="633984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我们称这种数组为</a:t>
            </a:r>
            <a:r>
              <a:rPr lang="zh-CN" altLang="en-US" sz="24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二维数组</a:t>
            </a:r>
            <a:r>
              <a:rPr lang="zh-CN" altLang="en-US" sz="24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”。</a:t>
            </a:r>
            <a:endParaRPr lang="zh-CN" altLang="en-US" sz="2400" b="1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endParaRPr lang="zh-CN" altLang="en-US" sz="2400"/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2721610" y="3091815"/>
            <a:ext cx="4996180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二维数组的定义格式：</a:t>
            </a:r>
            <a:endParaRPr lang="zh-CN" altLang="en-US" sz="24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类型标识符 数组名 [ 常量 1][ 常量 2];</a:t>
            </a:r>
            <a:endParaRPr lang="zh-CN" altLang="en-US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2842260" y="4493895"/>
            <a:ext cx="66592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二维数组元素个数：常量1*常量2</a:t>
            </a:r>
            <a:endParaRPr lang="zh-CN" altLang="en-US" sz="20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2583180" y="5076825"/>
            <a:ext cx="660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例：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int a[</a:t>
            </a:r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][</a:t>
            </a:r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]</a:t>
            </a:r>
            <a:endParaRPr lang="zh-CN" altLang="en-US" sz="2400" b="1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5146675" y="5033645"/>
            <a:ext cx="57702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ea typeface="黑体" panose="02010609060101010101" pitchFamily="49" charset="-122"/>
                <a:sym typeface="+mn-ea"/>
              </a:rPr>
              <a:t>       a[0][0] a[0][1] a[0][2] </a:t>
            </a:r>
            <a:endParaRPr lang="en-US" altLang="zh-CN" sz="2400">
              <a:ea typeface="黑体" panose="02010609060101010101" pitchFamily="49" charset="-122"/>
              <a:sym typeface="+mn-ea"/>
            </a:endParaRPr>
          </a:p>
          <a:p>
            <a:r>
              <a:rPr lang="zh-CN" altLang="en-US" sz="2400" dirty="0">
                <a:ea typeface="黑体" panose="02010609060101010101" pitchFamily="49" charset="-122"/>
                <a:sym typeface="+mn-ea"/>
              </a:rPr>
              <a:t>　　</a:t>
            </a:r>
            <a:r>
              <a:rPr lang="en-US" altLang="zh-CN" sz="2400">
                <a:ea typeface="黑体" panose="02010609060101010101" pitchFamily="49" charset="-122"/>
                <a:sym typeface="+mn-ea"/>
              </a:rPr>
              <a:t>a[1][0] a[1][1] a[1][2] </a:t>
            </a:r>
            <a:endParaRPr lang="en-US" altLang="zh-CN" sz="2400">
              <a:ea typeface="黑体" panose="02010609060101010101" pitchFamily="49" charset="-122"/>
              <a:sym typeface="+mn-ea"/>
            </a:endParaRPr>
          </a:p>
          <a:p>
            <a:r>
              <a:rPr lang="zh-CN" altLang="en-US" sz="2400" dirty="0">
                <a:ea typeface="黑体" panose="02010609060101010101" pitchFamily="49" charset="-122"/>
                <a:sym typeface="+mn-ea"/>
              </a:rPr>
              <a:t>　　</a:t>
            </a:r>
            <a:endParaRPr lang="zh-CN" altLang="en-US" sz="24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2" name="右箭头 11"/>
          <p:cNvSpPr/>
          <p:nvPr>
            <p:custDataLst>
              <p:tags r:id="rId9"/>
            </p:custDataLst>
          </p:nvPr>
        </p:nvSpPr>
        <p:spPr>
          <a:xfrm>
            <a:off x="4968875" y="5177155"/>
            <a:ext cx="835660" cy="36004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>
            <p:custDataLst>
              <p:tags r:id="rId10"/>
            </p:custDataLst>
          </p:nvPr>
        </p:nvSpPr>
        <p:spPr>
          <a:xfrm>
            <a:off x="8679815" y="5076825"/>
            <a:ext cx="795020" cy="36004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11"/>
            </p:custDataLst>
          </p:nvPr>
        </p:nvSpPr>
        <p:spPr>
          <a:xfrm>
            <a:off x="9582150" y="5008880"/>
            <a:ext cx="12871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0 0 0</a:t>
            </a:r>
            <a:endParaRPr lang="zh-CN" altLang="en-US" sz="24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4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0 0 0</a:t>
            </a:r>
            <a:endParaRPr lang="zh-CN" altLang="en-US" sz="24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9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9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1" grpId="0"/>
      <p:bldP spid="10" grpId="0"/>
      <p:bldP spid="12" grpId="0" animBg="1"/>
      <p:bldP spid="12" grpId="1" animBg="1"/>
      <p:bldP spid="12" grpId="2" animBg="1"/>
      <p:bldP spid="12" grpId="3" bldLvl="0" animBg="1"/>
      <p:bldP spid="13" grpId="0" animBg="1"/>
      <p:bldP spid="13" grpId="1" animBg="1"/>
      <p:bldP spid="13" grpId="2" animBg="1"/>
      <p:bldP spid="13" grpId="3" bldLvl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04938" y="1773238"/>
            <a:ext cx="698500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输出时，逐个输出字符直到遇结束符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′\0′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，就停止输出。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输出结果为：</a:t>
            </a: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              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China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628900" y="1268413"/>
          <a:ext cx="3671886" cy="39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981"/>
                <a:gridCol w="611981"/>
                <a:gridCol w="611981"/>
                <a:gridCol w="611981"/>
                <a:gridCol w="611981"/>
                <a:gridCol w="611981"/>
              </a:tblGrid>
              <a:tr h="396875">
                <a:tc>
                  <a:txBody>
                    <a:bodyPr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93" marB="457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93" marB="457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93" marB="457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93" marB="457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93" marB="457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\0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93" marB="457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1004859" y="357166"/>
            <a:ext cx="3840480" cy="5835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四、字符数组的输出</a:t>
            </a:r>
            <a:endParaRPr lang="zh-CN" altLang="en-US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04859" y="2845354"/>
            <a:ext cx="8104216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char 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str0[8]={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'</a:t>
            </a:r>
            <a:r>
              <a:rPr lang="en-US" altLang="zh-CN" sz="2000" dirty="0" err="1">
                <a:latin typeface="黑体" panose="02010609060101010101" pitchFamily="49" charset="-122"/>
                <a:ea typeface="黑体" panose="02010609060101010101" pitchFamily="49" charset="-122"/>
              </a:rPr>
              <a:t>a','b','c','d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','\0','f','i','h'};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000" dirty="0" err="1">
                <a:latin typeface="黑体" panose="02010609060101010101" pitchFamily="49" charset="-122"/>
                <a:ea typeface="黑体" panose="02010609060101010101" pitchFamily="49" charset="-122"/>
              </a:rPr>
              <a:t>cout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&lt;&lt;str0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;//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按字符串输出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33" name="TextBox 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76297" y="3631172"/>
            <a:ext cx="590074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若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for(</a:t>
            </a:r>
            <a:r>
              <a:rPr lang="en-US" altLang="zh-CN" sz="2000" dirty="0" err="1">
                <a:latin typeface="黑体" panose="02010609060101010101" pitchFamily="49" charset="-122"/>
                <a:ea typeface="黑体" panose="02010609060101010101" pitchFamily="49" charset="-122"/>
              </a:rPr>
              <a:t>i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=0;i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&lt;=7;i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++)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lang="en-US" altLang="zh-CN" sz="2000" dirty="0" err="1">
                <a:latin typeface="黑体" panose="02010609060101010101" pitchFamily="49" charset="-122"/>
                <a:ea typeface="黑体" panose="02010609060101010101" pitchFamily="49" charset="-122"/>
              </a:rPr>
              <a:t>cout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&lt;&lt;</a:t>
            </a:r>
            <a:r>
              <a:rPr lang="en-US" altLang="zh-CN" sz="2000" dirty="0" err="1">
                <a:latin typeface="黑体" panose="02010609060101010101" pitchFamily="49" charset="-122"/>
                <a:ea typeface="黑体" panose="02010609060101010101" pitchFamily="49" charset="-122"/>
              </a:rPr>
              <a:t>str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[</a:t>
            </a:r>
            <a:r>
              <a:rPr lang="en-US" altLang="zh-CN" sz="2000" dirty="0" err="1">
                <a:latin typeface="黑体" panose="02010609060101010101" pitchFamily="49" charset="-122"/>
                <a:ea typeface="黑体" panose="02010609060101010101" pitchFamily="49" charset="-122"/>
              </a:rPr>
              <a:t>i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]; //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按字符数组输出：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6148395" y="405980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abcd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fjh</a:t>
            </a:r>
            <a:endParaRPr lang="zh-CN" altLang="en-US" dirty="0"/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4505321" y="320254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abcd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>
            <p:custDataLst>
              <p:tags r:id="rId9"/>
            </p:custDataLst>
          </p:nvPr>
        </p:nvSpPr>
        <p:spPr>
          <a:xfrm>
            <a:off x="647669" y="4500570"/>
            <a:ext cx="8066087" cy="163121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char chr3[3][4]={“</a:t>
            </a:r>
            <a:r>
              <a:rPr lang="en-US" altLang="zh-CN" sz="2000" dirty="0" err="1">
                <a:latin typeface="黑体" panose="02010609060101010101" pitchFamily="49" charset="-122"/>
                <a:ea typeface="黑体" panose="02010609060101010101" pitchFamily="49" charset="-122"/>
              </a:rPr>
              <a:t>abc”,“mno”,“xyz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”};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在数组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ch3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中存放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个字符串，每个字符串的长度不得大于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for(</a:t>
            </a:r>
            <a:r>
              <a:rPr lang="en-US" altLang="zh-CN" sz="20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int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0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i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=0;i&lt;=2;i++)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	   </a:t>
            </a:r>
            <a:r>
              <a:rPr lang="en-US" altLang="zh-CN" sz="20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cout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&lt;&lt;chr3[</a:t>
            </a:r>
            <a:r>
              <a:rPr lang="en-US" altLang="zh-CN" sz="20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i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]&lt;&lt;</a:t>
            </a:r>
            <a:r>
              <a:rPr lang="en-US" altLang="zh-CN" sz="20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endl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//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按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字符串输出：</a:t>
            </a:r>
            <a:endParaRPr lang="en-US" altLang="zh-CN" sz="20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>
            <a:off x="6568451" y="5200982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abc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mno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xyz</a:t>
            </a:r>
            <a:endParaRPr lang="zh-CN" altLang="en-US" dirty="0"/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3333" grpId="0"/>
      <p:bldP spid="8" grpId="0"/>
      <p:bldP spid="9" grpId="0"/>
      <p:bldP spid="10" grpId="0" bldLvl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9" name="Group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853535" y="607675"/>
          <a:ext cx="8496300" cy="5906935"/>
        </p:xfrm>
        <a:graphic>
          <a:graphicData uri="http://schemas.openxmlformats.org/drawingml/2006/table">
            <a:tbl>
              <a:tblPr/>
              <a:tblGrid>
                <a:gridCol w="3571900"/>
                <a:gridCol w="4924400"/>
              </a:tblGrid>
              <a:tr h="33528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函数格式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函数功能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181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strcat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字符串名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1,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字符串名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2)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将字符串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连接到字符串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后边，返回字符串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的值。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181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strncat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字符串名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1,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字符串名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2,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长度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n)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将字符串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前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n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个字符连接到字符串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后边，返回字符串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的值。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181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strcpy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字符串名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1,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字符串名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2)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将字符串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复制到字符串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后边，返回字符串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的值。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181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strncpy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字符串名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1,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字符串名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2,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长度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n)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将字符串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前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n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个字符复制到字符串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后边，返回字符串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的值。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15522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strcmp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字符串名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1,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字符串名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2)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T="45718" marB="4571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比较字符串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和字符串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的大小，比较的结果由函数带回；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如果字符串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1&gt;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字符串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，返回一个正整数；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如果字符串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1=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字符串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，返回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0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；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如果字符串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1&lt;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字符串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，返回一个负整数；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55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strncmp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字符串名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1,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字符串名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2,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长度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n)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T="45718" marB="4571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比较字符串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和字符串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的前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n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个字符进行比较，函数返回值的情况同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strcmp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函数；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181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strlen(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字符串名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)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计算字符串的长度，终止符’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\0’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不算在长度之内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486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strlwr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字符串名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)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将字符串中大写字母换成小写字母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486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strupr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字符串名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)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将字符串中小写字母换成大写字母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486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strstr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字符串名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1,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字符串名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2)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字符串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是否是字符串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的子串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214282" y="85725"/>
            <a:ext cx="6988810" cy="52197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lang="zh-CN" altLang="en-US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八、字符串处理函数</a:t>
            </a:r>
            <a:r>
              <a:rPr lang="en-US" altLang="zh-CN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zh-CN" altLang="en-US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头文件</a:t>
            </a:r>
            <a:r>
              <a:rPr lang="en-US" altLang="zh-CN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CN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cstring)</a:t>
            </a:r>
            <a:r>
              <a:rPr lang="zh-CN" altLang="en-US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  </a:t>
            </a:r>
            <a:r>
              <a:rPr lang="zh-CN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     </a:t>
            </a:r>
            <a:endParaRPr lang="zh-CN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856740" y="375285"/>
            <a:ext cx="832548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zh-CN" b="1">
                <a:solidFill>
                  <a:srgbClr val="FF0000"/>
                </a:solidFill>
                <a:sym typeface="+mn-ea"/>
              </a:rPr>
              <a:t>练习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：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矩阵交换行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: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给定一个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5*5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的矩阵，将第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n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行和第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m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行交换，输出交换后的结果。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输入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: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输入共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6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行，前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5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行为矩阵的每一行元素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,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元素与元素之间以一个空格分开。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第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6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行包含两个整数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m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、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n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，以一个空格分开（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1 &lt;= m,n &lt;= 5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）。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输出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: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输出交换之后的矩阵，矩阵的每一行元素占一行，元素之间以一个空格分开。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样例输入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: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1 2 2 1 2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5 6 7 8 3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9 3 0 5 3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7 2 1 4 6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3 0 8 2 4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1 5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样例输出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: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3 0 8 2 4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5 6 7 8 3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9 3 0 5 3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7 2 1 4 6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1 2 2 1 2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219960" y="478790"/>
            <a:ext cx="7886700" cy="5911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505" indent="-230505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1pPr>
            <a:lvl2pPr marL="6858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2pPr>
            <a:lvl3pPr marL="11430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3pPr>
            <a:lvl4pPr marL="16002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4pPr>
            <a:lvl5pPr marL="20574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9pPr>
          </a:lstStyle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#include&lt;iostream&gt;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using namespace std;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int main()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{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int n,m,a[6][6],t,i,j;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for(i=1;i&lt;=5;i++)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{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	for(j=1;j&lt;=5;j++)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	{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		cin&gt;&gt;a[i][j];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	}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}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cin&gt;&gt;m&gt;&gt;n;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for(i=1;i&lt;=5;i++)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</a:rPr>
              <a:t>swap</a:t>
            </a:r>
            <a:r>
              <a:rPr lang="zh-CN" altLang="en-US" sz="1600" b="1">
                <a:solidFill>
                  <a:schemeClr val="bg1"/>
                </a:solidFill>
              </a:rPr>
              <a:t>(a[m][i],a[n][i]);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	for(i=1;i&lt;=5;i++)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{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	for(j=1;j&lt;=5;j++)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	{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		cout&lt;&lt;a[i][j]&lt;&lt;" ";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	}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	cout&lt;&lt;endl;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}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return 0;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}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endParaRPr lang="zh-CN" altLang="en-US" sz="1600" b="1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535430" y="467360"/>
            <a:ext cx="8557260" cy="6123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505" indent="-230505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1pPr>
            <a:lvl2pPr marL="6858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2pPr>
            <a:lvl3pPr marL="11430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3pPr>
            <a:lvl4pPr marL="16002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4pPr>
            <a:lvl5pPr marL="20574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zh-CN" sz="1800" b="1">
                <a:solidFill>
                  <a:srgbClr val="FF0000"/>
                </a:solidFill>
                <a:sym typeface="黑体" panose="02010609060101010101" pitchFamily="49" charset="-122"/>
              </a:rPr>
              <a:t>练习</a:t>
            </a:r>
            <a:r>
              <a:rPr lang="en-US" altLang="zh-CN" sz="1800" b="1">
                <a:solidFill>
                  <a:srgbClr val="FF0000"/>
                </a:solidFill>
                <a:sym typeface="黑体" panose="02010609060101010101" pitchFamily="49" charset="-122"/>
              </a:rPr>
              <a:t>4</a:t>
            </a:r>
            <a:r>
              <a:rPr lang="zh-CN" altLang="en-US" sz="1800" b="1">
                <a:solidFill>
                  <a:srgbClr val="FF0000"/>
                </a:solidFill>
                <a:sym typeface="黑体" panose="02010609060101010101" pitchFamily="49" charset="-122"/>
              </a:rPr>
              <a:t>：</a:t>
            </a: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输入一个整数矩阵，计算位于矩阵边缘的元素之和。所谓矩阵边缘的元素，就是第一行和最后一行的元素以及第一列和最后一列的元素。</a:t>
            </a:r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输入</a:t>
            </a:r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:</a:t>
            </a:r>
            <a:endParaRPr lang="en-US" altLang="zh-CN" sz="1800" b="1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    </a:t>
            </a: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第一行分别为矩阵的行数</a:t>
            </a:r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m</a:t>
            </a: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和列数</a:t>
            </a:r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n</a:t>
            </a: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（</a:t>
            </a:r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m&lt;100</a:t>
            </a: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，</a:t>
            </a:r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n&lt;100</a:t>
            </a: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），两者之间以一个空格分开。</a:t>
            </a:r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    接下来输入的</a:t>
            </a:r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m</a:t>
            </a: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行数据中，每行包含</a:t>
            </a:r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n</a:t>
            </a: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个整数，整数之间以一个空格分开。</a:t>
            </a:r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输出</a:t>
            </a:r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:</a:t>
            </a:r>
            <a:endParaRPr lang="en-US" altLang="zh-CN" sz="1800" b="1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    </a:t>
            </a: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输出对应矩阵的边缘元素和。</a:t>
            </a:r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样例输入</a:t>
            </a:r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:</a:t>
            </a:r>
            <a:endParaRPr lang="en-US" altLang="zh-CN" sz="1800" b="1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    3 3</a:t>
            </a:r>
            <a:endParaRPr lang="en-US" altLang="zh-CN" sz="1800" b="1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    3 4 1</a:t>
            </a:r>
            <a:endParaRPr lang="en-US" altLang="zh-CN" sz="1800" b="1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    3 7 1</a:t>
            </a:r>
            <a:endParaRPr lang="en-US" altLang="zh-CN" sz="1800" b="1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    2 0 1</a:t>
            </a:r>
            <a:endParaRPr lang="en-US" altLang="zh-CN" sz="1800" b="1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样例输出</a:t>
            </a:r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:</a:t>
            </a:r>
            <a:endParaRPr lang="en-US" altLang="zh-CN" sz="1800" b="1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    15</a:t>
            </a:r>
            <a:endParaRPr lang="en-US" altLang="zh-CN" sz="1800" b="1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152650" y="500743"/>
            <a:ext cx="7886700" cy="5219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505" indent="-230505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1pPr>
            <a:lvl2pPr marL="6858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2pPr>
            <a:lvl3pPr marL="11430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3pPr>
            <a:lvl4pPr marL="16002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4pPr>
            <a:lvl5pPr marL="20574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9pPr>
          </a:lstStyle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#include&lt;iostream&gt;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using namespace std;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int main()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{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	int m,n,i,j,a[101][101],s=0;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	cin&gt;&gt;m&gt;&gt;n;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	for(i=1;i&lt;=m;i++)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	{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		for(j=1;j&lt;=n;j++)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		{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			cin&gt;&gt;a[i][j];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			if(i==1||j==1||i==m||j==n)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			{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				s+=a[i][j];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			}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		}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	}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	cout&lt;&lt;s;</a:t>
            </a:r>
            <a:endParaRPr lang="zh-CN" altLang="en-US" b="1">
              <a:solidFill>
                <a:schemeClr val="bg1"/>
              </a:solidFill>
            </a:endParaRPr>
          </a:p>
          <a:p>
            <a:pPr marL="914400" lvl="2" indent="0"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400" b="1">
                <a:solidFill>
                  <a:schemeClr val="bg1"/>
                </a:solidFill>
              </a:rPr>
              <a:t>return 0</a:t>
            </a:r>
            <a:r>
              <a:rPr lang="zh-CN" altLang="en-US" sz="2400" b="1">
                <a:solidFill>
                  <a:schemeClr val="bg1"/>
                </a:solidFill>
              </a:rPr>
              <a:t>；</a:t>
            </a:r>
            <a:endParaRPr lang="zh-CN" altLang="en-US" sz="20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}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endParaRPr lang="zh-CN" altLang="en-US" b="1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713865" y="867410"/>
            <a:ext cx="8764270" cy="38087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zh-CN" b="1" dirty="0" smtClean="0">
                <a:solidFill>
                  <a:srgbClr val="FF0000"/>
                </a:solidFill>
                <a:sym typeface="黑体" panose="02010609060101010101" pitchFamily="49" charset="-122"/>
              </a:rPr>
              <a:t>练习</a:t>
            </a:r>
            <a:r>
              <a:rPr lang="zh-CN" altLang="zh-CN" b="1" dirty="0">
                <a:solidFill>
                  <a:srgbClr val="FF0000"/>
                </a:solidFill>
                <a:sym typeface="黑体" panose="02010609060101010101" pitchFamily="49" charset="-122"/>
              </a:rPr>
              <a:t>7</a:t>
            </a:r>
            <a:r>
              <a:rPr lang="zh-CN" altLang="en-US" b="1" dirty="0" smtClean="0">
                <a:sym typeface="黑体" panose="02010609060101010101" pitchFamily="49" charset="-122"/>
              </a:rPr>
              <a:t>：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大部分元素是0的矩阵称为稀疏矩阵，假设有k个非0元素，则可把稀疏矩阵用K*3的矩阵简记之，其中第一列是行号，第二列是列号，第三列是该行、该列下的非元素的值。如：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　　　　0  0  0  5      写简记成： 1  4  5      //第1行第4列有个数是5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　　　　0  2  0  0                 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        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2  2  2      //第2行第2列有个数是2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　　　　0  1  0  0                 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        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3  2  1      //第3行第2列有个数是1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　　　试编程读入一稀疏矩阵，转换成简记形式，并输出。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819910" y="227330"/>
            <a:ext cx="7886700" cy="6363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505" indent="-230505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1pPr>
            <a:lvl2pPr marL="6858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2pPr>
            <a:lvl3pPr marL="11430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3pPr>
            <a:lvl4pPr marL="16002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4pPr>
            <a:lvl5pPr marL="20574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9pPr>
          </a:lstStyle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#include&lt;iostream&gt;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const int n=3,m=5;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using namespace std;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int main()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{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    int    a[n+1][m+1],b[101][4],k=0;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    for (int i=1; i&lt;=n; ++i)        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      for (int j=1; j&lt;=m; ++j) 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        cin&gt;&gt;a[i][j];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    for (int i=1; i&lt;=n; ++i)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      for (int j=1; j&lt;=m; ++j)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        if (a[i][j]!=0)    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        {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             ++k;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             b[k][1]=i;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             b[k][2]=j;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             b[k][3]=a[i][j];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          }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	for (int i=1; i&lt;=k; ++i)    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    {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        for (int j=1; j&lt;=3; ++j) 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                        cout&lt;&lt;b[i][j];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        cout&lt;&lt;endl;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     }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    return 0;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}</a:t>
            </a:r>
            <a:endParaRPr lang="zh-CN" altLang="en-US" sz="1600" b="1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6375" y="311150"/>
            <a:ext cx="11779250" cy="5908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9.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加密的病历单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【1.7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编程基础之字符串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10】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小英是药学专业大三的学生，暑假期间获得了去医院药房实习的机会。 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在药房实习期间，小英扎实的专业基础获得了医生的一致好评，得知小英在计算概论中取得过好成绩后，主任又额外交给她一项任务，解密抗战时期被加密过的一些伤员的名单。 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经过研究，小英发现了如下加密规律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(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括号中是一个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“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原文 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-&gt; 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密文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”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的例子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)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1.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原文中所有的字符都在字母表中被循环左移了三个位置（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dec  -&gt; abz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） 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2.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逆序存储（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abcd -&gt; dcba 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） 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3.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大小写反转（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abXY -&gt; ABxy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） 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输入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: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一个加密的字符串。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(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长度小于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50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且只包含大小写字母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)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输出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: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输出解密后的字符串。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样例输入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: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GSOOWFASOq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样例输出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: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Trvdizrrvj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矩形 3"/>
          <p:cNvSpPr/>
          <p:nvPr>
            <p:custDataLst>
              <p:tags r:id="rId2"/>
            </p:custDataLst>
          </p:nvPr>
        </p:nvSpPr>
        <p:spPr>
          <a:xfrm>
            <a:off x="717550" y="271463"/>
            <a:ext cx="4751388" cy="5632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GB" altLang="zh-CN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#include&lt;cstdio&gt; </a:t>
            </a:r>
            <a:endParaRPr lang="en-GB" altLang="zh-CN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GB" altLang="zh-CN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#include&lt;cstring&gt;</a:t>
            </a:r>
            <a:endParaRPr lang="en-GB" altLang="zh-CN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GB" altLang="zh-CN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using namespace std;</a:t>
            </a:r>
            <a:endParaRPr lang="en-GB" altLang="zh-CN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GB" altLang="zh-CN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int main()</a:t>
            </a:r>
            <a:endParaRPr lang="en-GB" altLang="zh-CN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GB" altLang="zh-CN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{</a:t>
            </a:r>
            <a:endParaRPr lang="en-GB" altLang="zh-CN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GB" altLang="zh-CN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	char a[100001];</a:t>
            </a:r>
            <a:endParaRPr lang="en-GB" altLang="zh-CN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GB" altLang="zh-CN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	int i;</a:t>
            </a:r>
            <a:endParaRPr lang="en-GB" altLang="zh-CN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GB" altLang="zh-CN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	gets(a);</a:t>
            </a:r>
            <a:endParaRPr lang="en-GB" altLang="zh-CN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GB" altLang="zh-CN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	for(i=0;i&lt;strlen(a);i++)</a:t>
            </a:r>
            <a:endParaRPr lang="en-GB" altLang="zh-CN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GB" altLang="zh-CN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	 {</a:t>
            </a:r>
            <a:endParaRPr lang="en-GB" altLang="zh-CN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GB" altLang="zh-CN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	   if(a[i]&gt;='a'&amp;&amp;a[i]&lt;='z')</a:t>
            </a:r>
            <a:endParaRPr lang="en-GB" altLang="zh-CN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GB" altLang="zh-CN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	    {</a:t>
            </a:r>
            <a:endParaRPr lang="en-GB" altLang="zh-CN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GB" altLang="zh-CN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	      a[i]-=32;	</a:t>
            </a:r>
            <a:endParaRPr lang="en-GB" altLang="zh-CN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GB" altLang="zh-CN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	      a[i]+=3;</a:t>
            </a:r>
            <a:endParaRPr lang="en-GB" altLang="zh-CN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GB" altLang="zh-CN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	      if(a[i]&gt;'Z') a[i]=a[i]-26;</a:t>
            </a:r>
            <a:endParaRPr lang="en-GB" altLang="zh-CN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GB" altLang="zh-CN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	       </a:t>
            </a:r>
            <a:endParaRPr lang="en-GB" altLang="zh-CN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GB" altLang="zh-CN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	    }</a:t>
            </a:r>
            <a:endParaRPr lang="en-GB" altLang="zh-CN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GB" altLang="zh-CN" sz="2000" dirty="0">
                <a:latin typeface="Arial" panose="020B0604020202020204" pitchFamily="34" charset="0"/>
                <a:ea typeface="黑体" panose="02010609060101010101" pitchFamily="49" charset="-122"/>
              </a:rPr>
              <a:t>	</a:t>
            </a:r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386" name="矩形 4"/>
          <p:cNvSpPr/>
          <p:nvPr>
            <p:custDataLst>
              <p:tags r:id="rId3"/>
            </p:custDataLst>
          </p:nvPr>
        </p:nvSpPr>
        <p:spPr>
          <a:xfrm>
            <a:off x="5688013" y="1619250"/>
            <a:ext cx="3827462" cy="40941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GB" altLang="zh-CN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else if(a[i]&gt;='A'&amp;&amp;a[i]&lt;='Z')</a:t>
            </a:r>
            <a:endParaRPr lang="en-GB" altLang="zh-CN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GB" altLang="zh-CN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	    {</a:t>
            </a:r>
            <a:endParaRPr lang="en-GB" altLang="zh-CN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GB" altLang="zh-CN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	      a[i]+=32;	</a:t>
            </a:r>
            <a:endParaRPr lang="en-GB" altLang="zh-CN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GB" altLang="zh-CN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	      a[i]+=3;</a:t>
            </a:r>
            <a:endParaRPr lang="en-GB" altLang="zh-CN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GB" altLang="zh-CN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	      if(a[i]&gt;'z') a[i]=a[i]-26;</a:t>
            </a:r>
            <a:endParaRPr lang="en-GB" altLang="zh-CN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GB" altLang="zh-CN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	       </a:t>
            </a:r>
            <a:endParaRPr lang="en-GB" altLang="zh-CN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GB" altLang="zh-CN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	    }</a:t>
            </a:r>
            <a:endParaRPr lang="en-GB" altLang="zh-CN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GB" altLang="zh-CN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} </a:t>
            </a:r>
            <a:endParaRPr lang="en-GB" altLang="zh-CN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GB" altLang="zh-CN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for(int i=strlen(a)-1;i&gt;=0;i--)</a:t>
            </a:r>
            <a:endParaRPr lang="en-GB" altLang="zh-CN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GB" altLang="zh-CN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     printf("%c",a[i]);	  </a:t>
            </a:r>
            <a:endParaRPr lang="en-GB" altLang="zh-CN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GB" altLang="zh-CN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return 0;</a:t>
            </a:r>
            <a:endParaRPr lang="en-GB" altLang="zh-CN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GB" altLang="zh-CN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	    </a:t>
            </a:r>
            <a:endParaRPr lang="en-GB" altLang="zh-CN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GB" altLang="zh-CN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}</a:t>
            </a:r>
            <a:endParaRPr lang="en-GB" altLang="zh-CN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>
          <a:xfrm>
            <a:off x="5181600" y="8255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188720" y="252095"/>
            <a:ext cx="293179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二维数组的初始化：</a:t>
            </a:r>
            <a:endParaRPr lang="zh-CN" altLang="en-US" sz="2400"/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661035" y="939800"/>
            <a:ext cx="789622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</a:t>
            </a:r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数据类型</a:t>
            </a:r>
            <a:r>
              <a:rPr lang="zh-CN" altLang="en-US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数组名[常量表达式</a:t>
            </a:r>
            <a:r>
              <a:rPr lang="en-US" altLang="zh-CN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]</a:t>
            </a:r>
            <a:r>
              <a:rPr lang="en-US" altLang="zh-CN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[</a:t>
            </a:r>
            <a:r>
              <a:rPr lang="zh-CN" altLang="en-US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常量表达式</a:t>
            </a:r>
            <a:r>
              <a:rPr lang="en-US" altLang="zh-CN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2]</a:t>
            </a:r>
            <a:r>
              <a:rPr lang="zh-CN" altLang="en-US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={</a:t>
            </a:r>
            <a:r>
              <a:rPr lang="en-US" altLang="zh-CN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{</a:t>
            </a:r>
            <a:r>
              <a:rPr lang="zh-CN" altLang="en-US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值1</a:t>
            </a:r>
            <a:r>
              <a:rPr lang="en-US" altLang="zh-CN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}</a:t>
            </a:r>
            <a:r>
              <a:rPr lang="zh-CN" altLang="en-US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</a:t>
            </a:r>
            <a:r>
              <a:rPr lang="en-US" altLang="zh-CN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{</a:t>
            </a:r>
            <a:r>
              <a:rPr lang="zh-CN" altLang="en-US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值2</a:t>
            </a:r>
            <a:r>
              <a:rPr lang="en-US" altLang="zh-CN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}</a:t>
            </a:r>
            <a:r>
              <a:rPr lang="zh-CN" altLang="en-US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，…}</a:t>
            </a:r>
            <a:endParaRPr lang="zh-CN" altLang="en-US" sz="20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306195" y="1548765"/>
            <a:ext cx="609155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例： int a[2][3] = {{1,2,3},{4,5,6}}；</a:t>
            </a:r>
            <a:endParaRPr lang="zh-CN" altLang="en-US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a[0][0]=?    a[1][1]=?    a[1][2]=?</a:t>
            </a:r>
            <a:endParaRPr lang="en-US" altLang="zh-CN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556385" y="3013710"/>
            <a:ext cx="64223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例：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int a[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][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];  </a:t>
            </a: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</a:t>
            </a:r>
            <a:r>
              <a:rPr lang="zh-CN" altLang="en-US" sz="28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</a:t>
            </a:r>
            <a:endParaRPr lang="zh-CN" altLang="en-US" sz="20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20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745615" y="3677920"/>
            <a:ext cx="667956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</a:t>
            </a:r>
            <a:r>
              <a:rPr lang="zh-CN" altLang="en-US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for(int i=0;i&lt;3;i++)</a:t>
            </a:r>
            <a:endParaRPr lang="zh-CN" altLang="en-US" sz="20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{</a:t>
            </a:r>
            <a:endParaRPr lang="zh-CN" altLang="en-US" sz="20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457200" lvl="1" indent="457200" algn="l">
              <a:lnSpc>
                <a:spcPct val="10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for(int j=0;j&lt;3;j++)</a:t>
            </a:r>
            <a:endParaRPr lang="zh-CN" altLang="en-US" sz="20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457200" lvl="1" indent="457200" algn="l">
              <a:lnSpc>
                <a:spcPct val="10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{</a:t>
            </a:r>
            <a:endParaRPr lang="zh-CN" altLang="en-US" sz="20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		</a:t>
            </a:r>
            <a:r>
              <a:rPr lang="en-US" altLang="zh-CN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cin&gt;&gt;</a:t>
            </a:r>
            <a:r>
              <a:rPr lang="zh-CN" altLang="en-US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a[i][j];</a:t>
            </a:r>
            <a:endParaRPr lang="zh-CN" altLang="en-US" sz="20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457200" lvl="1" indent="457200" algn="l">
              <a:lnSpc>
                <a:spcPct val="10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}</a:t>
            </a:r>
            <a:endParaRPr lang="zh-CN" altLang="en-US" sz="20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}</a:t>
            </a:r>
            <a:endParaRPr lang="zh-CN" altLang="en-US" sz="20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20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839595" y="422910"/>
            <a:ext cx="876300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二维数组的引用：</a:t>
            </a:r>
            <a:endParaRPr lang="zh-CN" altLang="en-US" sz="28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数组名[下标1][下标2]</a:t>
            </a:r>
            <a:r>
              <a:rPr lang="zh-CN" altLang="en-US" sz="28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</a:t>
            </a:r>
            <a:endParaRPr lang="zh-CN" altLang="en-US" sz="28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例：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a[1][2]; b[3][4];</a:t>
            </a:r>
            <a:endParaRPr lang="en-US" altLang="zh-CN" sz="28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28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28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4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049780" y="551543"/>
            <a:ext cx="7886700" cy="5219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505" indent="-230505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1pPr>
            <a:lvl2pPr marL="6858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2pPr>
            <a:lvl3pPr marL="11430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3pPr>
            <a:lvl4pPr marL="16002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4pPr>
            <a:lvl5pPr marL="20574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>
                <a:solidFill>
                  <a:srgbClr val="FF0000"/>
                </a:solidFill>
              </a:rPr>
              <a:t>练习</a:t>
            </a:r>
            <a:r>
              <a:rPr lang="en-US" altLang="zh-CN">
                <a:solidFill>
                  <a:srgbClr val="FF0000"/>
                </a:solidFill>
              </a:rPr>
              <a:t>2</a:t>
            </a:r>
            <a:r>
              <a:rPr lang="zh-CN" altLang="en-US">
                <a:solidFill>
                  <a:srgbClr val="FF0000"/>
                </a:solidFill>
              </a:rPr>
              <a:t>：</a:t>
            </a:r>
            <a:r>
              <a:rPr lang="en-US" altLang="zh-CN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程序的输入:     程序的输出:</a:t>
            </a:r>
            <a:endParaRPr lang="zh-CN" altLang="en-US" b="1" noProof="1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                       2 3 1                    2 </a:t>
            </a:r>
            <a:r>
              <a:rPr lang="en-US" altLang="zh-CN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3</a:t>
            </a:r>
            <a:r>
              <a:rPr lang="zh-CN" altLang="en-US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1</a:t>
            </a:r>
            <a:endParaRPr lang="zh-CN" altLang="en-US" b="1" noProof="1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                       3 3 1                    </a:t>
            </a:r>
            <a:r>
              <a:rPr lang="en-US" altLang="zh-CN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3</a:t>
            </a:r>
            <a:r>
              <a:rPr lang="zh-CN" altLang="en-US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 3 </a:t>
            </a:r>
            <a:r>
              <a:rPr lang="en-US" altLang="zh-CN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2</a:t>
            </a:r>
            <a:endParaRPr lang="zh-CN" altLang="en-US" b="1" noProof="1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                       1 2 1                    </a:t>
            </a:r>
            <a:r>
              <a:rPr lang="en-US" altLang="zh-CN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1</a:t>
            </a:r>
            <a:r>
              <a:rPr lang="zh-CN" altLang="en-US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1</a:t>
            </a:r>
            <a:r>
              <a:rPr lang="zh-CN" altLang="en-US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 1</a:t>
            </a:r>
            <a:endParaRPr lang="zh-CN" altLang="en-US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黑体" panose="02010609060101010101" pitchFamily="49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黑体" panose="02010609060101010101" pitchFamily="49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094990" y="725805"/>
            <a:ext cx="7886700" cy="6132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505" indent="-230505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1pPr>
            <a:lvl2pPr marL="6858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2pPr>
            <a:lvl3pPr marL="11430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3pPr>
            <a:lvl4pPr marL="16002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4pPr>
            <a:lvl5pPr marL="20574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</a:rPr>
              <a:t>#include&lt;iostream&gt;</a:t>
            </a:r>
            <a:endParaRPr lang="zh-CN" altLang="en-US" sz="20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</a:rPr>
              <a:t>using namespace std;</a:t>
            </a:r>
            <a:endParaRPr lang="zh-CN" altLang="en-US" sz="20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</a:rPr>
              <a:t>int a[3][3];</a:t>
            </a:r>
            <a:endParaRPr lang="zh-CN" altLang="en-US" sz="20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</a:rPr>
              <a:t>int main()</a:t>
            </a:r>
            <a:endParaRPr lang="zh-CN" altLang="en-US" sz="20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</a:rPr>
              <a:t>{</a:t>
            </a:r>
            <a:endParaRPr lang="zh-CN" altLang="en-US" sz="20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</a:rPr>
              <a:t>    for (int i=1; i&lt;=3; ++i)</a:t>
            </a:r>
            <a:endParaRPr lang="zh-CN" altLang="en-US" sz="20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</a:rPr>
              <a:t>    {</a:t>
            </a:r>
            <a:endParaRPr lang="zh-CN" altLang="en-US" sz="20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</a:rPr>
              <a:t>      for (int j=1; j&lt;=3; ++j)</a:t>
            </a:r>
            <a:endParaRPr lang="zh-CN" altLang="en-US" sz="20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</a:rPr>
              <a:t>        cin&gt;&gt;a[i][j];</a:t>
            </a:r>
            <a:endParaRPr lang="zh-CN" altLang="en-US" sz="20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</a:rPr>
              <a:t>    }</a:t>
            </a:r>
            <a:endParaRPr lang="zh-CN" altLang="en-US" sz="20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</a:rPr>
              <a:t>    for (int i=1; i&lt;=3; ++i)</a:t>
            </a:r>
            <a:endParaRPr lang="zh-CN" altLang="en-US" sz="20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</a:rPr>
              <a:t>    {</a:t>
            </a:r>
            <a:endParaRPr lang="zh-CN" altLang="en-US" sz="20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</a:rPr>
              <a:t>        for (int j=1; j&lt;=3; ++j) </a:t>
            </a:r>
            <a:endParaRPr lang="zh-CN" altLang="en-US" sz="20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</a:rPr>
              <a:t>             cout&lt;&lt;a[j][i]&lt;&lt;" ";</a:t>
            </a:r>
            <a:endParaRPr lang="zh-CN" altLang="en-US" sz="20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</a:rPr>
              <a:t>        cout&lt;&lt;endl;</a:t>
            </a:r>
            <a:endParaRPr lang="zh-CN" altLang="en-US" sz="20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</a:rPr>
              <a:t>    }</a:t>
            </a:r>
            <a:endParaRPr lang="zh-CN" altLang="en-US" sz="20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</a:rPr>
              <a:t>    return 0;</a:t>
            </a:r>
            <a:endParaRPr lang="zh-CN" altLang="en-US" sz="20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</a:rPr>
              <a:t>}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81860" y="230505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C00000"/>
                </a:solidFill>
              </a:rPr>
              <a:t>优先列输出</a:t>
            </a:r>
            <a:endParaRPr lang="zh-CN" altLang="en-US" sz="2000" b="1">
              <a:solidFill>
                <a:srgbClr val="C0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8240" y="272415"/>
            <a:ext cx="9570085" cy="243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　　　　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　　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一、字符类型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　　字符类型为由一个字符组成的字符常量或字符变量。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　　　　　const　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char p=‘P’;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                      char </a:t>
            </a:r>
            <a:r>
              <a:rPr kumimoji="0" lang="en-US" altLang="zh-C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ch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;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　　　　　　　　　　　　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220" name="矩形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57348" y="2767006"/>
            <a:ext cx="4673074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字符输入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dirty="0" err="1">
                <a:latin typeface="黑体" panose="02010609060101010101" pitchFamily="49" charset="-122"/>
                <a:ea typeface="黑体" panose="02010609060101010101" pitchFamily="49" charset="-122"/>
              </a:rPr>
              <a:t>scanf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(“%</a:t>
            </a:r>
            <a:r>
              <a:rPr lang="en-US" altLang="zh-CN" sz="2000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en-US" altLang="zh-CN" sz="2000" dirty="0" err="1">
                <a:latin typeface="黑体" panose="02010609060101010101" pitchFamily="49" charset="-122"/>
                <a:ea typeface="黑体" panose="02010609060101010101" pitchFamily="49" charset="-122"/>
              </a:rPr>
              <a:t>”,</a:t>
            </a:r>
            <a:r>
              <a:rPr lang="en-US" altLang="zh-CN" sz="2000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&amp;</a:t>
            </a:r>
            <a:r>
              <a:rPr lang="en-US" altLang="zh-CN" sz="2000" dirty="0" err="1">
                <a:latin typeface="黑体" panose="02010609060101010101" pitchFamily="49" charset="-122"/>
                <a:ea typeface="黑体" panose="02010609060101010101" pitchFamily="49" charset="-122"/>
              </a:rPr>
              <a:t>ch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);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dirty="0" err="1">
                <a:latin typeface="黑体" panose="02010609060101010101" pitchFamily="49" charset="-122"/>
                <a:ea typeface="黑体" panose="02010609060101010101" pitchFamily="49" charset="-122"/>
              </a:rPr>
              <a:t>cin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&gt;&gt;</a:t>
            </a:r>
            <a:r>
              <a:rPr lang="en-US" altLang="zh-CN" sz="2000" dirty="0" err="1">
                <a:latin typeface="黑体" panose="02010609060101010101" pitchFamily="49" charset="-122"/>
                <a:ea typeface="黑体" panose="02010609060101010101" pitchFamily="49" charset="-122"/>
              </a:rPr>
              <a:t>ch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dirty="0" err="1">
                <a:latin typeface="黑体" panose="02010609060101010101" pitchFamily="49" charset="-122"/>
                <a:ea typeface="黑体" panose="02010609060101010101" pitchFamily="49" charset="-122"/>
              </a:rPr>
              <a:t>ch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en-US" altLang="zh-CN" sz="2000" dirty="0" err="1">
                <a:latin typeface="黑体" panose="02010609060101010101" pitchFamily="49" charset="-122"/>
                <a:ea typeface="黑体" panose="02010609060101010101" pitchFamily="49" charset="-122"/>
              </a:rPr>
              <a:t>getchar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 );   //</a:t>
            </a:r>
            <a:r>
              <a:rPr lang="en-US" altLang="zh-CN" sz="20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iostream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头文件中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22" name="矩形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37400" y="2766835"/>
            <a:ext cx="2492990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字符输出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dirty="0" err="1">
                <a:latin typeface="黑体" panose="02010609060101010101" pitchFamily="49" charset="-122"/>
                <a:ea typeface="黑体" panose="02010609060101010101" pitchFamily="49" charset="-122"/>
              </a:rPr>
              <a:t>printf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(“%</a:t>
            </a:r>
            <a:r>
              <a:rPr lang="en-US" altLang="zh-CN" sz="2000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en-US" altLang="zh-CN" sz="2000" dirty="0" err="1">
                <a:latin typeface="黑体" panose="02010609060101010101" pitchFamily="49" charset="-122"/>
                <a:ea typeface="黑体" panose="02010609060101010101" pitchFamily="49" charset="-122"/>
              </a:rPr>
              <a:t>”,</a:t>
            </a:r>
            <a:r>
              <a:rPr lang="en-US" altLang="zh-CN" sz="2000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ch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);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dirty="0" err="1">
                <a:latin typeface="黑体" panose="02010609060101010101" pitchFamily="49" charset="-122"/>
                <a:ea typeface="黑体" panose="02010609060101010101" pitchFamily="49" charset="-122"/>
              </a:rPr>
              <a:t>cout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&lt;&lt;</a:t>
            </a:r>
            <a:r>
              <a:rPr lang="en-US" altLang="zh-CN" sz="2000" dirty="0" err="1">
                <a:latin typeface="黑体" panose="02010609060101010101" pitchFamily="49" charset="-122"/>
                <a:ea typeface="黑体" panose="02010609060101010101" pitchFamily="49" charset="-122"/>
              </a:rPr>
              <a:t>ch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dirty="0" err="1">
                <a:latin typeface="黑体" panose="02010609060101010101" pitchFamily="49" charset="-122"/>
                <a:ea typeface="黑体" panose="02010609060101010101" pitchFamily="49" charset="-122"/>
              </a:rPr>
              <a:t>putchar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en-US" altLang="zh-CN" sz="2000" dirty="0" err="1">
                <a:latin typeface="黑体" panose="02010609060101010101" pitchFamily="49" charset="-122"/>
                <a:ea typeface="黑体" panose="02010609060101010101" pitchFamily="49" charset="-122"/>
              </a:rPr>
              <a:t>ch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);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1857375" y="4609148"/>
            <a:ext cx="6242050" cy="10144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toupper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);  //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小写变大写  头文件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&lt;cstdio&gt;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tolower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);//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大写变小写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1"/>
          <p:cNvSpPr/>
          <p:nvPr>
            <p:custDataLst>
              <p:tags r:id="rId2"/>
            </p:custDataLst>
          </p:nvPr>
        </p:nvSpPr>
        <p:spPr>
          <a:xfrm>
            <a:off x="1437323" y="678498"/>
            <a:ext cx="8640762" cy="13220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solidFill>
                  <a:schemeClr val="bg1"/>
                </a:solidFill>
                <a:latin typeface="Calibri" panose="020F0502020204030204" charset="0"/>
                <a:ea typeface="黑体" panose="02010609060101010101" pitchFamily="49" charset="-122"/>
              </a:rPr>
              <a:t>数组元素的类型可以是任何类型，当它是字符型时，我们称它为字符数组。</a:t>
            </a:r>
            <a:endParaRPr lang="en-US" altLang="zh-CN" sz="2000" dirty="0">
              <a:solidFill>
                <a:schemeClr val="bg1"/>
              </a:solidFill>
              <a:latin typeface="Calibri" panose="020F0502020204030204" charset="0"/>
              <a:ea typeface="黑体" panose="02010609060101010101" pitchFamily="49" charset="-122"/>
            </a:endParaRPr>
          </a:p>
          <a:p>
            <a:r>
              <a:rPr lang="en-US" altLang="zh-CN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char ch1[5]; //数组ch1是一个具有5个字符元素的一维字符数组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char ch2[3][5]; //数组ch2是一个具有15个字符元素的二维字符数组</a:t>
            </a:r>
            <a:endParaRPr lang="en-US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1495" y="2310765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二、字符数组的赋值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56740" y="291401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(1).用字符初始化数组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  char chr1[5]={‘a’,‘b’,‘c’,‘d’,‘e’};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56740" y="3956685"/>
            <a:ext cx="88411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字符数组中也可以存放若干个字符，也可以来存放字符串。两者的区别是字符串有一结束符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(‘\0’)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。反过来说，在一维字符数组中存放着带有结束符的若干个字符称为字符串。字符串是一维数组，但是一维字符数组不等于字符串。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56740" y="5184775"/>
            <a:ext cx="89611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char chr2[5]={‘a’,‘b’,‘c’,‘d’,‘\0’}; 即在数组chr2中存放着一个字符串“abcd”。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6025" y="393065"/>
            <a:ext cx="88023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(2).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用字符串初始化数组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　　用一个字符串初始化一个一维字符数组：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    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char chr2[5]=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“</a:t>
            </a:r>
            <a:r>
              <a:rPr lang="en-US" altLang="zh-CN" err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abcd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”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;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19835" y="1372235"/>
            <a:ext cx="789305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(3).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数组元素赋值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　　    字符数组的赋值是给该字符数组的各个元素赋一个字符值。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　　例如：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　　　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char chr[3];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　　　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chr[0]=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‘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a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’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; chr[1]=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‘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b’;chr[2]=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‘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c’;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03655" y="3039745"/>
            <a:ext cx="937387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(4).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字符常量和字符串常量的区别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　　①两者的定界符不同，字符常量由单引号括起来，字符串常量由双引号括起来。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　　②字符常量只能是单个字符，字符串常量则可以是多个字符。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　　③可以把一个字符常量赋给一个字符变量，但不能把一个字符串常量赋给一个字符变量。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　　④字符常量占一个字节，而字符串常量占用字节数等于字符串的字节数加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。增加的一个字节中存放字符串结束标志‘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\0’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。例如：字符常量‘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a’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占一个字节，字符串常量“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a”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占二个字节。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929292" y="1248397"/>
            <a:ext cx="4160113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char chr2[5]=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en-US" altLang="zh-CN" sz="2000" dirty="0" err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abcd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”;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20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altLang="zh-CN" sz="20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char chr3[10]=“I am happy”;  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1116302" y="600055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三、字符串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4769476" y="1248364"/>
            <a:ext cx="5032147" cy="92333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//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字符串的长度不得大于</a:t>
            </a:r>
            <a:r>
              <a:rPr lang="en-US" altLang="zh-CN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en-US" altLang="zh-CN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chr2[4]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存放‘</a:t>
            </a:r>
            <a:r>
              <a:rPr lang="en-US" altLang="zh-CN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\0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’</a:t>
            </a:r>
            <a:endParaRPr lang="en-US" altLang="zh-CN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//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错误</a:t>
            </a:r>
            <a:endParaRPr lang="zh-CN" altLang="en-US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8355" y="257175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字符串的输入：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04285" y="2636520"/>
            <a:ext cx="54717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bg1"/>
                </a:solidFill>
              </a:rPr>
              <a:t>gets</a:t>
            </a:r>
            <a:r>
              <a:rPr lang="zh-CN" altLang="en-US" sz="2400" b="1">
                <a:solidFill>
                  <a:schemeClr val="bg1"/>
                </a:solidFill>
              </a:rPr>
              <a:t>（</a:t>
            </a:r>
            <a:r>
              <a:rPr lang="en-US" altLang="zh-CN" sz="2400" b="1">
                <a:solidFill>
                  <a:schemeClr val="bg1"/>
                </a:solidFill>
              </a:rPr>
              <a:t>a</a:t>
            </a:r>
            <a:r>
              <a:rPr lang="zh-CN" altLang="en-US" sz="2400" b="1">
                <a:solidFill>
                  <a:schemeClr val="bg1"/>
                </a:solidFill>
              </a:rPr>
              <a:t>）；</a:t>
            </a:r>
            <a:r>
              <a:rPr lang="en-US" altLang="zh-CN" sz="2400" b="1">
                <a:solidFill>
                  <a:schemeClr val="bg1"/>
                </a:solidFill>
              </a:rPr>
              <a:t>//</a:t>
            </a:r>
            <a:r>
              <a:rPr lang="zh-CN" altLang="en-US" sz="2400" b="1">
                <a:solidFill>
                  <a:schemeClr val="bg1"/>
                </a:solidFill>
              </a:rPr>
              <a:t>取到</a:t>
            </a:r>
            <a:r>
              <a:rPr lang="zh-CN" altLang="en-US" sz="2400" b="1">
                <a:solidFill>
                  <a:schemeClr val="bg1"/>
                </a:solidFill>
              </a:rPr>
              <a:t>换行符</a:t>
            </a:r>
            <a:endParaRPr lang="zh-CN" altLang="en-US" sz="2400" b="1">
              <a:solidFill>
                <a:schemeClr val="bg1"/>
              </a:solidFill>
            </a:endParaRPr>
          </a:p>
          <a:p>
            <a:r>
              <a:rPr lang="en-US" altLang="zh-CN" sz="2400" b="1">
                <a:solidFill>
                  <a:schemeClr val="bg1"/>
                </a:solidFill>
              </a:rPr>
              <a:t>scanf</a:t>
            </a:r>
            <a:r>
              <a:rPr lang="zh-CN" altLang="en-US" sz="2400" b="1">
                <a:solidFill>
                  <a:schemeClr val="bg1"/>
                </a:solidFill>
              </a:rPr>
              <a:t>（</a:t>
            </a:r>
            <a:r>
              <a:rPr lang="en-US" altLang="zh-CN" sz="2400" b="1">
                <a:solidFill>
                  <a:schemeClr val="bg1"/>
                </a:solidFill>
              </a:rPr>
              <a:t>“%s”</a:t>
            </a:r>
            <a:r>
              <a:rPr lang="zh-CN" altLang="en-US" sz="2400" b="1">
                <a:solidFill>
                  <a:schemeClr val="bg1"/>
                </a:solidFill>
              </a:rPr>
              <a:t>，</a:t>
            </a:r>
            <a:r>
              <a:rPr lang="en-US" altLang="zh-CN" sz="2400" b="1">
                <a:solidFill>
                  <a:schemeClr val="bg1"/>
                </a:solidFill>
              </a:rPr>
              <a:t>a</a:t>
            </a:r>
            <a:r>
              <a:rPr lang="zh-CN" altLang="en-US" sz="2400" b="1">
                <a:solidFill>
                  <a:schemeClr val="bg1"/>
                </a:solidFill>
              </a:rPr>
              <a:t>）；</a:t>
            </a:r>
            <a:r>
              <a:rPr lang="en-US" altLang="zh-CN" sz="2400" b="1">
                <a:solidFill>
                  <a:schemeClr val="bg1"/>
                </a:solidFill>
              </a:rPr>
              <a:t>//</a:t>
            </a:r>
            <a:r>
              <a:rPr lang="zh-CN" altLang="en-US" sz="2400" b="1">
                <a:solidFill>
                  <a:schemeClr val="bg1"/>
                </a:solidFill>
              </a:rPr>
              <a:t>取到</a:t>
            </a:r>
            <a:r>
              <a:rPr lang="zh-CN" altLang="en-US" sz="2400" b="1">
                <a:solidFill>
                  <a:schemeClr val="bg1"/>
                </a:solidFill>
              </a:rPr>
              <a:t>空格</a:t>
            </a:r>
            <a:endParaRPr lang="zh-CN" altLang="en-US" sz="2400" b="1">
              <a:solidFill>
                <a:schemeClr val="bg1"/>
              </a:solidFill>
            </a:endParaRPr>
          </a:p>
          <a:p>
            <a:r>
              <a:rPr lang="en-US" altLang="zh-CN" sz="2400" b="1">
                <a:solidFill>
                  <a:schemeClr val="bg1"/>
                </a:solidFill>
              </a:rPr>
              <a:t>cin&gt;&gt;a</a:t>
            </a:r>
            <a:endParaRPr lang="en-US" altLang="zh-CN" sz="2400" b="1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808355" y="4111625"/>
            <a:ext cx="769874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字符串的输出：</a:t>
            </a:r>
            <a:r>
              <a:rPr lang="en-US" altLang="zh-CN" sz="2800">
                <a:solidFill>
                  <a:srgbClr val="FF0000"/>
                </a:solidFill>
              </a:rPr>
              <a:t>     </a:t>
            </a:r>
            <a:r>
              <a:rPr lang="en-US" altLang="zh-CN" sz="2400" b="1">
                <a:solidFill>
                  <a:schemeClr val="bg1"/>
                </a:solidFill>
              </a:rPr>
              <a:t>puts（a）</a:t>
            </a:r>
            <a:endParaRPr lang="en-US" altLang="zh-CN" sz="2400" b="1">
              <a:solidFill>
                <a:schemeClr val="bg1"/>
              </a:solidFill>
            </a:endParaRPr>
          </a:p>
          <a:p>
            <a:r>
              <a:rPr lang="en-US" altLang="zh-CN" sz="2400" b="1">
                <a:solidFill>
                  <a:schemeClr val="bg1"/>
                </a:solidFill>
              </a:rPr>
              <a:t>                                   printf（“%s”,a）;</a:t>
            </a:r>
            <a:endParaRPr lang="en-US" altLang="zh-CN" sz="2400" b="1">
              <a:solidFill>
                <a:schemeClr val="bg1"/>
              </a:solidFill>
            </a:endParaRPr>
          </a:p>
          <a:p>
            <a:r>
              <a:rPr lang="en-US" altLang="zh-CN" sz="2400" b="1">
                <a:solidFill>
                  <a:schemeClr val="bg1"/>
                </a:solidFill>
              </a:rPr>
              <a:t>                                   cout&lt;&lt;a;</a:t>
            </a:r>
            <a:endParaRPr lang="en-US" altLang="zh-CN" sz="2400" b="1">
              <a:solidFill>
                <a:schemeClr val="bg1"/>
              </a:solidFill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9.xml><?xml version="1.0" encoding="utf-8"?>
<p:tagLst xmlns:p="http://schemas.openxmlformats.org/presentationml/2006/main">
  <p:tag name="KSO_WM_BEAUTIFY_FLAG" val=""/>
  <p:tag name="KSO_WM_UNIT_TABLE_BEAUTIFY" val="smartTable{fc26299b-b434-43ee-bf5b-7f4050754c46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9.xml><?xml version="1.0" encoding="utf-8"?>
<p:tagLst xmlns:p="http://schemas.openxmlformats.org/presentationml/2006/main">
  <p:tag name="COMMONDATA" val="eyJoZGlkIjoiMTAzZGVhODBhNzYxOGFjYTAwNTk1MzUwMWEzZjY3MWEifQ=="/>
  <p:tag name="KSO_WPP_MARK_KEY" val="b8aa0a66-bec5-4c04-9810-2cd4aad3c784"/>
  <p:tag name="commondata" val="eyJoZGlkIjoiOTJlOGE3N2UxNTc0MmVjZTcyMjcxM2JiNzQwYmMxODMifQ=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5773</Words>
  <Application>WPS 演示</Application>
  <PresentationFormat>宽屏</PresentationFormat>
  <Paragraphs>403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华文楷体</vt:lpstr>
      <vt:lpstr>Times New Roman</vt:lpstr>
      <vt:lpstr>黑体</vt:lpstr>
      <vt:lpstr>Calibri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冰仔</cp:lastModifiedBy>
  <cp:revision>222</cp:revision>
  <dcterms:created xsi:type="dcterms:W3CDTF">2019-06-19T02:08:00Z</dcterms:created>
  <dcterms:modified xsi:type="dcterms:W3CDTF">2023-10-09T03:05:58Z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9B0AC2F7098C474AA99B0EA87C65CEBC</vt:lpwstr>
  </property>
</Properties>
</file>