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5"/>
  </p:handoutMasterIdLst>
  <p:sldIdLst>
    <p:sldId id="340" r:id="rId3"/>
    <p:sldId id="361" r:id="rId4"/>
    <p:sldId id="362" r:id="rId6"/>
    <p:sldId id="368" r:id="rId7"/>
    <p:sldId id="374" r:id="rId8"/>
    <p:sldId id="375" r:id="rId9"/>
    <p:sldId id="389" r:id="rId10"/>
    <p:sldId id="363" r:id="rId11"/>
    <p:sldId id="388" r:id="rId12"/>
    <p:sldId id="367" r:id="rId13"/>
    <p:sldId id="378" r:id="rId14"/>
    <p:sldId id="376" r:id="rId15"/>
    <p:sldId id="377" r:id="rId16"/>
    <p:sldId id="381" r:id="rId17"/>
    <p:sldId id="382" r:id="rId18"/>
    <p:sldId id="399" r:id="rId19"/>
    <p:sldId id="400" r:id="rId20"/>
    <p:sldId id="401" r:id="rId21"/>
    <p:sldId id="402" r:id="rId22"/>
    <p:sldId id="403" r:id="rId23"/>
    <p:sldId id="404" r:id="rId24"/>
    <p:sldId id="405" r:id="rId25"/>
    <p:sldId id="407" r:id="rId26"/>
    <p:sldId id="411" r:id="rId27"/>
    <p:sldId id="412" r:id="rId28"/>
    <p:sldId id="408" r:id="rId29"/>
    <p:sldId id="409" r:id="rId30"/>
    <p:sldId id="410" r:id="rId31"/>
    <p:sldId id="406" r:id="rId32"/>
    <p:sldId id="414" r:id="rId33"/>
    <p:sldId id="413" r:id="rId34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0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tags" Target="tags/tag119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4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6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4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80259" y="553079"/>
            <a:ext cx="8001008" cy="20300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39395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　</a:t>
            </a: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例：输入并保存</a:t>
            </a:r>
            <a:r>
              <a:rPr lang="en-US" altLang="zh-CN" sz="36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50</a:t>
            </a: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个学生的数学成绩。</a:t>
            </a:r>
            <a:endParaRPr lang="zh-CN" altLang="en-US" sz="36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</a:t>
            </a:r>
            <a:endParaRPr lang="zh-CN" altLang="en-US" sz="36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87210" y="1700530"/>
            <a:ext cx="49510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</a:t>
            </a:r>
            <a:r>
              <a:rPr lang="zh-CN" altLang="en-US" sz="20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数组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</a:t>
            </a:r>
            <a:r>
              <a:rPr 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</a:t>
            </a:r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int a0;</a:t>
            </a:r>
            <a:endParaRPr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for(int i=0;i&lt;</a:t>
            </a:r>
            <a:r>
              <a:rPr 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50</a:t>
            </a:r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;i++)</a:t>
            </a:r>
            <a:endParaRPr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{	    </a:t>
            </a:r>
            <a:endParaRPr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</a:t>
            </a:r>
            <a:r>
              <a:rPr 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cin&gt;&gt;</a:t>
            </a:r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[i]</a:t>
            </a:r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endParaRPr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}</a:t>
            </a:r>
            <a:endParaRPr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sz="20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</a:t>
            </a:r>
            <a:endParaRPr sz="2000" b="1" dirty="0">
              <a:solidFill>
                <a:srgbClr val="393956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4440" y="1700530"/>
            <a:ext cx="586486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直接输入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int a0,a1,a2...,a49;</a:t>
            </a:r>
            <a:endParaRPr lang="en-US" altLang="zh-CN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cin&gt;&gt;a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0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&gt;&gt;a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&gt;&gt;…&gt;&gt;a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9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　　…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cin&gt;&gt;a41&gt;&gt;a42&gt;&gt;…&gt;&gt;a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49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繁琐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50460" y="2632075"/>
            <a:ext cx="1668780" cy="960755"/>
            <a:chOff x="7796" y="4145"/>
            <a:chExt cx="2628" cy="1513"/>
          </a:xfrm>
        </p:grpSpPr>
        <p:sp>
          <p:nvSpPr>
            <p:cNvPr id="3" name="右箭头 2"/>
            <p:cNvSpPr/>
            <p:nvPr/>
          </p:nvSpPr>
          <p:spPr>
            <a:xfrm>
              <a:off x="7796" y="5044"/>
              <a:ext cx="2529" cy="61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796" y="4145"/>
              <a:ext cx="2629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800" b="1" dirty="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rPr>
                <a:t>循环输入</a:t>
              </a:r>
              <a:endPara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1294" y="685159"/>
            <a:ext cx="8001008" cy="24917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39395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　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例：输入</a:t>
            </a:r>
            <a:r>
              <a:rPr lang="en-US" altLang="zh-CN" sz="3200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50</a:t>
            </a:r>
            <a:r>
              <a:rPr lang="zh-CN" altLang="en-US" sz="32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个学生的数学成绩。</a:t>
            </a:r>
            <a:endParaRPr lang="zh-CN" altLang="en-US" sz="32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solidFill>
                <a:srgbClr val="393956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</a:t>
            </a: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7450" y="1621155"/>
            <a:ext cx="562927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#include&lt;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stdio&gt;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using namespace std;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int a[50];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int main()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for(int i=0;i&lt;50;i++)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{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scanf("%d",&amp;a[i]);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}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return 0;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73415" y="1621155"/>
            <a:ext cx="3321685" cy="230695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一维数组的输入、输出等操作，都是采用循环语句结合下标变化，逐个元素进行。</a:t>
            </a:r>
            <a:endParaRPr lang="en-US" altLang="zh-CN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0335" y="669925"/>
            <a:ext cx="937196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1.输入10个数,要求程序按输时的逆序把这10个数打印出来。</a:t>
            </a:r>
            <a:endParaRPr lang="en-US" altLang="zh-CN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55" y="1650365"/>
            <a:ext cx="2880360" cy="3901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6655" y="116840"/>
            <a:ext cx="1005522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、将a数组中第一个元素移到数组末尾,其余数据依次往前平移一个位置，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数组共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10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个元素。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35300" y="1315720"/>
            <a:ext cx="5708015" cy="5354320"/>
            <a:chOff x="3391" y="1767"/>
            <a:chExt cx="8989" cy="8432"/>
          </a:xfrm>
        </p:grpSpPr>
        <p:sp>
          <p:nvSpPr>
            <p:cNvPr id="9" name="文本框 8"/>
            <p:cNvSpPr txBox="1"/>
            <p:nvPr/>
          </p:nvSpPr>
          <p:spPr>
            <a:xfrm>
              <a:off x="3391" y="1767"/>
              <a:ext cx="8989" cy="84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#include&lt;iostream&gt;			</a:t>
              </a:r>
              <a:r>
                <a:rPr lang="en-US" altLang="x-none" noProof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  </a:t>
              </a:r>
              <a:endParaRPr lang="en-US" altLang="x-none" noProof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const int n=10;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using namespace std; 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int a[n],temp; 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int main()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{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   cout&lt;&lt;"read "&lt;&lt;n&lt;&lt;" datas"&lt;&lt;endl;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　　for (int                        ) 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                    cin&gt;&gt;a[i];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　　for (int                         ) 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       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　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　　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　　for (int i=0; i&lt;n; ++i) 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      cout&lt;&lt;a[i]</a:t>
              </a:r>
              <a:r>
                <a:rPr lang="en-US" altLang="zh-CN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&lt;&lt;endl</a:t>
              </a:r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;  </a:t>
              </a:r>
              <a:r>
                <a:rPr lang="en-US" altLang="x-none" noProof="1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</a:t>
              </a:r>
              <a:endParaRPr lang="en-US" altLang="x-none" noProof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  <a:sym typeface="+mn-ea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　　return 0;	 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}</a:t>
              </a:r>
              <a:endParaRPr lang="zh-CN" altLang="en-US" noProof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  <a:p>
              <a:endParaRPr lang="zh-CN" altLang="en-US" noProof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336" y="4833"/>
              <a:ext cx="23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</a:t>
              </a:r>
              <a:r>
                <a:rPr lang="zh-CN" altLang="en-US" noProof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i=0; i&lt;n; ++i</a:t>
              </a:r>
              <a:endParaRPr lang="zh-CN" altLang="en-US" noProof="1" dirty="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336" y="6071"/>
              <a:ext cx="2617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i=0; i&lt;n-1; ++i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37" y="6651"/>
              <a:ext cx="2605" cy="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 </a:t>
              </a:r>
              <a:r>
                <a:rPr lang="zh-CN" altLang="en-US" noProof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a[i]=a[i+1];</a:t>
              </a:r>
              <a:endParaRPr lang="zh-CN" altLang="en-US" noProof="1" dirty="0">
                <a:solidFill>
                  <a:srgbClr val="FF0000"/>
                </a:solidFill>
                <a:sym typeface="+mn-ea"/>
              </a:endParaRPr>
            </a:p>
            <a:p>
              <a:r>
                <a:rPr lang="zh-CN" altLang="en-US" noProof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a[n-1]=temp;</a:t>
              </a:r>
              <a:endParaRPr lang="zh-CN" altLang="en-US" noProof="1" dirty="0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12" y="5648"/>
              <a:ext cx="293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noProof="1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　　</a:t>
              </a:r>
              <a:r>
                <a:rPr lang="zh-CN" altLang="en-US" noProof="1" dirty="0">
                  <a:solidFill>
                    <a:srgbClr val="FF0000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+mn-cs"/>
                  <a:sym typeface="+mn-ea"/>
                </a:rPr>
                <a:t>temp=a[0];</a:t>
              </a:r>
              <a:endParaRPr lang="zh-CN" altLang="en-US" noProof="1" dirty="0">
                <a:solidFill>
                  <a:srgbClr val="FF0000"/>
                </a:solidFill>
                <a:sym typeface="+mn-ea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850" y="144780"/>
            <a:ext cx="11504295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65760" indent="-255905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altLang="zh-CN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</a:t>
            </a:r>
            <a:r>
              <a:rPr lang="zh-CN" altLang="en-US" sz="28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输入</a:t>
            </a:r>
            <a:r>
              <a:rPr lang="en-US" altLang="zh-CN" sz="2400" dirty="0" smtClean="0">
                <a:solidFill>
                  <a:schemeClr val="bg1"/>
                </a:solidFill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个整数（</a:t>
            </a:r>
            <a:r>
              <a:rPr lang="en-US" altLang="zh-CN" sz="2400" dirty="0" smtClean="0">
                <a:solidFill>
                  <a:schemeClr val="bg1"/>
                </a:solidFill>
                <a:sym typeface="+mn-ea"/>
              </a:rPr>
              <a:t>n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个整数互不相等），存放在数组</a:t>
            </a:r>
            <a:r>
              <a:rPr lang="en-US" altLang="zh-CN" sz="2400" dirty="0" smtClean="0">
                <a:solidFill>
                  <a:schemeClr val="bg1"/>
                </a:solidFill>
                <a:sym typeface="+mn-ea"/>
              </a:rPr>
              <a:t>a[1]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至</a:t>
            </a:r>
            <a:r>
              <a:rPr lang="en-US" altLang="zh-CN" sz="2400" dirty="0" smtClean="0">
                <a:solidFill>
                  <a:schemeClr val="bg1"/>
                </a:solidFill>
                <a:sym typeface="+mn-ea"/>
              </a:rPr>
              <a:t>a[n]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中，输出最大的数及     其所在位置。（</a:t>
            </a:r>
            <a:r>
              <a:rPr lang="en-US" altLang="zh-CN" sz="2400" dirty="0" smtClean="0">
                <a:solidFill>
                  <a:schemeClr val="bg1"/>
                </a:solidFill>
                <a:sym typeface="+mn-ea"/>
              </a:rPr>
              <a:t>n&lt;=10000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）</a:t>
            </a:r>
            <a:endParaRPr lang="zh-CN" altLang="en-US" sz="24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6308" y="1115047"/>
            <a:ext cx="4572000" cy="5631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p>
            <a:r>
              <a:rPr lang="en-US" altLang="zh-CN" dirty="0" smtClean="0"/>
              <a:t>#include &lt;</a:t>
            </a:r>
            <a:r>
              <a:rPr lang="en-US" altLang="zh-CN" dirty="0" err="1" smtClean="0"/>
              <a:t>cstdio</a:t>
            </a:r>
            <a:r>
              <a:rPr lang="en-US" altLang="zh-CN" dirty="0" smtClean="0"/>
              <a:t>&gt; </a:t>
            </a:r>
            <a:endParaRPr lang="en-US" altLang="zh-CN" dirty="0" smtClean="0"/>
          </a:p>
          <a:p>
            <a:r>
              <a:rPr lang="en-US" altLang="zh-CN" dirty="0" smtClean="0"/>
              <a:t>using namespace std</a:t>
            </a:r>
            <a:r>
              <a:rPr lang="zh-CN" altLang="en-US" dirty="0" smtClean="0"/>
              <a:t>；</a:t>
            </a:r>
            <a:endParaRPr lang="zh-CN" altLang="en-US" dirty="0" smtClean="0"/>
          </a:p>
          <a:p>
            <a:r>
              <a:rPr lang="en-US" altLang="zh-CN" dirty="0" smtClean="0"/>
              <a:t>int num[10001];</a:t>
            </a:r>
            <a:endParaRPr lang="en-US" altLang="zh-CN" dirty="0" smtClean="0"/>
          </a:p>
          <a:p>
            <a:r>
              <a:rPr lang="en-US" altLang="zh-CN" dirty="0" err="1" smtClean="0"/>
              <a:t>int</a:t>
            </a:r>
            <a:r>
              <a:rPr lang="en-US" altLang="zh-CN" dirty="0" smtClean="0"/>
              <a:t> main()</a:t>
            </a:r>
            <a:endParaRPr lang="en-US" altLang="zh-CN" dirty="0" smtClean="0"/>
          </a:p>
          <a:p>
            <a:r>
              <a:rPr lang="en-US" altLang="zh-CN" dirty="0" smtClean="0"/>
              <a:t>{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</a:t>
            </a:r>
            <a:r>
              <a:rPr lang="en-US" altLang="zh-CN" dirty="0" smtClean="0"/>
              <a:t>;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k,a</a:t>
            </a:r>
            <a:r>
              <a:rPr lang="en-US" altLang="zh-CN" dirty="0" smtClean="0"/>
              <a:t>;	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en-US" altLang="zh-CN" dirty="0" err="1" smtClean="0"/>
              <a:t>scanf</a:t>
            </a:r>
            <a:r>
              <a:rPr lang="en-US" altLang="zh-CN" dirty="0" smtClean="0"/>
              <a:t>("%</a:t>
            </a:r>
            <a:r>
              <a:rPr lang="en-US" altLang="zh-CN" dirty="0" err="1" smtClean="0"/>
              <a:t>d",&amp;n</a:t>
            </a:r>
            <a:r>
              <a:rPr lang="en-US" altLang="zh-CN" dirty="0" smtClean="0"/>
              <a:t>);</a:t>
            </a:r>
            <a:endParaRPr lang="en-US" altLang="zh-CN" dirty="0" smtClean="0"/>
          </a:p>
          <a:p>
            <a:r>
              <a:rPr lang="en-US" altLang="zh-CN" dirty="0" smtClean="0"/>
              <a:t>	for 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=1;i&lt;=</a:t>
            </a:r>
            <a:r>
              <a:rPr lang="en-US" altLang="zh-CN" dirty="0" err="1" smtClean="0"/>
              <a:t>n;i</a:t>
            </a:r>
            <a:r>
              <a:rPr lang="en-US" altLang="zh-CN" dirty="0" smtClean="0"/>
              <a:t>++)</a:t>
            </a:r>
            <a:endParaRPr lang="en-US" altLang="zh-CN" dirty="0" smtClean="0"/>
          </a:p>
          <a:p>
            <a:r>
              <a:rPr lang="en-US" altLang="zh-CN" dirty="0" smtClean="0"/>
              <a:t>	  </a:t>
            </a:r>
            <a:r>
              <a:rPr lang="en-US" altLang="zh-CN" dirty="0" err="1" smtClean="0"/>
              <a:t>scanf</a:t>
            </a:r>
            <a:r>
              <a:rPr lang="en-US" altLang="zh-CN" dirty="0" smtClean="0"/>
              <a:t>("%</a:t>
            </a:r>
            <a:r>
              <a:rPr lang="en-US" altLang="zh-CN" dirty="0" err="1" smtClean="0"/>
              <a:t>d",&amp;num</a:t>
            </a:r>
            <a:r>
              <a:rPr lang="en-US" altLang="zh-CN" dirty="0" smtClean="0"/>
              <a:t>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]) ;</a:t>
            </a:r>
            <a:endParaRPr lang="en-US" altLang="zh-CN" dirty="0" smtClean="0"/>
          </a:p>
          <a:p>
            <a:r>
              <a:rPr lang="en-US" altLang="zh-CN" dirty="0" smtClean="0"/>
              <a:t>	  a=num[1];k=1;</a:t>
            </a:r>
            <a:endParaRPr lang="en-US" altLang="zh-CN" dirty="0" smtClean="0"/>
          </a:p>
          <a:p>
            <a:r>
              <a:rPr lang="en-US" altLang="zh-CN" dirty="0" smtClean="0"/>
              <a:t>	for(</a:t>
            </a:r>
            <a:r>
              <a:rPr lang="en-US" altLang="zh-CN" dirty="0" err="1" smtClean="0"/>
              <a:t>int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=2;i&lt;=</a:t>
            </a:r>
            <a:r>
              <a:rPr lang="en-US" altLang="zh-CN" dirty="0" err="1" smtClean="0"/>
              <a:t>n;i</a:t>
            </a:r>
            <a:r>
              <a:rPr lang="en-US" altLang="zh-CN" dirty="0" smtClean="0"/>
              <a:t>++)</a:t>
            </a:r>
            <a:endParaRPr lang="en-US" altLang="zh-CN" dirty="0" smtClean="0"/>
          </a:p>
          <a:p>
            <a:r>
              <a:rPr lang="en-US" altLang="zh-CN" dirty="0" smtClean="0"/>
              <a:t>	   if(a&lt;num[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])  </a:t>
            </a:r>
            <a:endParaRPr lang="en-US" altLang="zh-CN" dirty="0" smtClean="0"/>
          </a:p>
          <a:p>
            <a:r>
              <a:rPr lang="en-US" altLang="zh-CN" dirty="0" smtClean="0"/>
              <a:t>	      {</a:t>
            </a:r>
            <a:endParaRPr lang="en-US" altLang="zh-CN" dirty="0" smtClean="0"/>
          </a:p>
          <a:p>
            <a:r>
              <a:rPr lang="en-US" altLang="zh-CN" dirty="0" smtClean="0"/>
              <a:t>	      	a=num[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];k=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;</a:t>
            </a:r>
            <a:endParaRPr lang="en-US" altLang="zh-CN" dirty="0" smtClean="0"/>
          </a:p>
          <a:p>
            <a:r>
              <a:rPr lang="en-US" altLang="zh-CN" dirty="0" smtClean="0"/>
              <a:t>	      }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r>
              <a:rPr lang="en-US" altLang="zh-CN" dirty="0" err="1" smtClean="0"/>
              <a:t>printf</a:t>
            </a:r>
            <a:r>
              <a:rPr lang="en-US" altLang="zh-CN" dirty="0" smtClean="0"/>
              <a:t>("%</a:t>
            </a:r>
            <a:r>
              <a:rPr lang="en-US" altLang="zh-CN" dirty="0" err="1" smtClean="0"/>
              <a:t>d",k</a:t>
            </a:r>
            <a:r>
              <a:rPr lang="en-US" altLang="zh-CN" dirty="0" smtClean="0"/>
              <a:t>) ;</a:t>
            </a:r>
            <a:endParaRPr lang="en-US" altLang="zh-CN" dirty="0" smtClean="0"/>
          </a:p>
          <a:p>
            <a:r>
              <a:rPr lang="en-US" altLang="zh-CN" dirty="0" smtClean="0"/>
              <a:t>	return 0;</a:t>
            </a:r>
            <a:endParaRPr lang="en-US" altLang="zh-CN" dirty="0" smtClean="0"/>
          </a:p>
          <a:p>
            <a:r>
              <a:rPr lang="en-US" altLang="zh-CN" dirty="0" smtClean="0"/>
              <a:t>	</a:t>
            </a:r>
            <a:endParaRPr lang="en-US" altLang="zh-CN" dirty="0" smtClean="0"/>
          </a:p>
          <a:p>
            <a:r>
              <a:rPr lang="en-US" altLang="zh-CN" dirty="0" smtClean="0"/>
              <a:t>}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5770" y="271780"/>
            <a:ext cx="11300460" cy="57391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hangingPunct="1">
              <a:lnSpc>
                <a:spcPct val="15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4</a:t>
            </a:r>
            <a:r>
              <a:rPr lang="zh-CN" altLang="en-US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、</a:t>
            </a:r>
            <a:r>
              <a:rPr lang="zh-CN" altLang="en-US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【</a:t>
            </a: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问题描述】</a:t>
            </a:r>
            <a:endParaRPr lang="en-US" altLang="zh-CN" sz="2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陶陶家的院子里有一棵苹果树，每到秋天树上就会结出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10 </a:t>
            </a: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个苹果。苹果成熟的时候，陶陶就会跑去摘苹果。陶陶有一张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30</a:t>
            </a: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厘米高的板凳，当她不能直接用手摘到苹果的时候，就会踩到板凳上再试试。</a:t>
            </a:r>
            <a:endParaRPr lang="en-US" altLang="zh-CN" sz="2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现在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已知 10 个苹果到地面的高度</a:t>
            </a: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，以及</a:t>
            </a:r>
            <a:r>
              <a:rPr lang="en-US" altLang="zh-CN" sz="2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陶陶把手伸直的时候能够达到的最大高度</a:t>
            </a: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，请帮陶陶算一下她能够摘到的苹果的数目。假设她碰到苹果，苹果就会掉下来。</a:t>
            </a:r>
            <a:endParaRPr lang="en-US" altLang="zh-CN" sz="2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【输入格式】</a:t>
            </a:r>
            <a:endParaRPr lang="en-US" altLang="zh-CN" sz="2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第一行包含 10 个 100~200 之间（包括 100 和 200）的整数（以厘米为单位）分别表示 10 个苹果到地面的高度，两个整数之间用一个空格隔开。</a:t>
            </a:r>
            <a:endParaRPr lang="en-US" altLang="zh-CN" sz="2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第二行只包括一个 100~120 之间（包含 100 和 120）的整数（以厘米为单位），表示陶陶把手伸直的时候能够达到的最大高度。</a:t>
            </a:r>
            <a:endParaRPr lang="en-US" altLang="zh-CN" sz="2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【输出格式】</a:t>
            </a:r>
            <a:endParaRPr lang="en-US" altLang="zh-CN" sz="20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80000"/>
            </a:pPr>
            <a:r>
              <a:rPr lang="en-US" altLang="zh-CN" sz="20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一行一个整数，表示陶陶能够摘到的苹果的数目。</a:t>
            </a:r>
            <a:endParaRPr lang="zh-CN" altLang="en-US" sz="1800" dirty="0">
              <a:latin typeface="Times New Roman" panose="02020603050405020304" pitchFamily="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ym typeface="+mn-ea"/>
              </a:rPr>
              <a:t>输入样例：</a:t>
            </a:r>
            <a:endParaRPr lang="zh-CN" alt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ym typeface="+mn-ea"/>
              </a:rPr>
              <a:t>100 200 150 140 129 134 167 198 200 111</a:t>
            </a:r>
            <a:br>
              <a:rPr lang="en-US" altLang="zh-CN" dirty="0">
                <a:sym typeface="+mn-ea"/>
              </a:rPr>
            </a:br>
            <a:r>
              <a:rPr lang="en-US" altLang="zh-CN" dirty="0">
                <a:sym typeface="+mn-ea"/>
              </a:rPr>
              <a:t>110</a:t>
            </a:r>
            <a:endParaRPr lang="en-US" altLang="zh-CN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ym typeface="+mn-ea"/>
              </a:rPr>
              <a:t>输出样例：</a:t>
            </a:r>
            <a:endParaRPr lang="zh-CN" alt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ym typeface="+mn-ea"/>
              </a:rPr>
              <a:t>5</a:t>
            </a:r>
            <a:endParaRPr lang="zh-CN" altLang="en-US" dirty="0"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8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910" y="237490"/>
            <a:ext cx="3693795" cy="57137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57450" y="1062355"/>
            <a:ext cx="7277100" cy="5219065"/>
          </a:xfrm>
        </p:spPr>
        <p:txBody>
          <a:bodyPr>
            <a:normAutofit lnSpcReduction="10000"/>
          </a:bodyPr>
          <a:p>
            <a:r>
              <a:rPr lang="en-US" altLang="zh-CN" sz="28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数组：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就是一组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相同类型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的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变量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，它们往往都是为了表示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同一批对象的统一属性。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endParaRPr lang="zh-CN" altLang="en-US" sz="2800"/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一维数组的元素可以是任何基本数据类型，如果一维数组的每一个元素又是一个一维数组呢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,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便构成了“数组的数组”。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我们称这种数组为“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”。</a:t>
            </a:r>
            <a:endParaRPr lang="zh-CN" altLang="en-US" sz="2800"/>
          </a:p>
          <a:p>
            <a:endParaRPr lang="zh-CN" altLang="en-US" sz="2800"/>
          </a:p>
        </p:txBody>
      </p:sp>
      <p:sp>
        <p:nvSpPr>
          <p:cNvPr id="3" name="文本框 2"/>
          <p:cNvSpPr txBox="1"/>
          <p:nvPr/>
        </p:nvSpPr>
        <p:spPr>
          <a:xfrm>
            <a:off x="4552950" y="221615"/>
            <a:ext cx="30861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800" b="1">
                <a:solidFill>
                  <a:srgbClr val="FF0000"/>
                </a:solidFill>
              </a:rPr>
              <a:t>二维数组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26820" y="699770"/>
            <a:ext cx="4690745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二维数组的定义格式：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数据类型 数组名 [ 常量 1][ 常量 2];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226820" y="2388235"/>
            <a:ext cx="66592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二维数组元素个数：常量1*常量2</a:t>
            </a:r>
            <a:endParaRPr lang="zh-CN" altLang="en-US" sz="2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231900" y="3429000"/>
            <a:ext cx="660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例：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int a[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][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]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3961130" y="3171190"/>
            <a:ext cx="5770245" cy="19742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a[0][0] a[0][1] a[0][2] </a:t>
            </a:r>
            <a:endParaRPr lang="en-US" altLang="zh-CN" sz="2400">
              <a:solidFill>
                <a:schemeClr val="bg1"/>
              </a:solidFill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a[1][0] a[1][1] a[1][2] </a:t>
            </a:r>
            <a:endParaRPr lang="en-US" altLang="zh-CN" sz="2400">
              <a:solidFill>
                <a:schemeClr val="bg1"/>
              </a:solidFill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　　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黑体" panose="02010609060101010101" pitchFamily="49" charset="-122"/>
              <a:cs typeface="华文楷体" panose="02010600040101010101" charset="-122"/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270885" y="3663950"/>
            <a:ext cx="508000" cy="88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049655" y="770890"/>
            <a:ext cx="660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例：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int a[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][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]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778885" y="513080"/>
            <a:ext cx="5770245" cy="19742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a[0][0] a[0][1] a[0][2] </a:t>
            </a:r>
            <a:endParaRPr lang="en-US" altLang="zh-CN" sz="2400">
              <a:solidFill>
                <a:schemeClr val="bg1"/>
              </a:solidFill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en-US" altLang="zh-CN" sz="240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a[1][0] a[1][1] a[1][2] </a:t>
            </a:r>
            <a:endParaRPr lang="en-US" altLang="zh-CN" sz="2400">
              <a:solidFill>
                <a:schemeClr val="bg1"/>
              </a:solidFill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　　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黑体" panose="02010609060101010101" pitchFamily="49" charset="-122"/>
              <a:cs typeface="华文楷体" panose="02010600040101010101" charset="-122"/>
              <a:sym typeface="+mn-ea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088640" y="1005840"/>
            <a:ext cx="508000" cy="88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188720" y="1890395"/>
            <a:ext cx="29317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二维数组的初始化：</a:t>
            </a:r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661035" y="2578100"/>
            <a:ext cx="7896225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</a:t>
            </a:r>
            <a:r>
              <a:rPr lang="zh-CN" altLang="en-US" sz="2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数据类型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数组名[常量表达式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常量表达式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2]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={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值1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值2</a:t>
            </a:r>
            <a:r>
              <a:rPr lang="en-US" altLang="zh-CN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r>
              <a:rPr lang="zh-CN" altLang="en-US" sz="20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，…}</a:t>
            </a:r>
            <a:endParaRPr lang="zh-CN" altLang="en-US" sz="20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306195" y="3187065"/>
            <a:ext cx="60915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 int a[2][3] = {{1,2,3},{4,5,6}}；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a[0][0]=?    a[1][1]=?    a[1][2]=?</a:t>
            </a:r>
            <a:endParaRPr lang="en-US" altLang="zh-CN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39595" y="422910"/>
            <a:ext cx="8763000" cy="3322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二维数组的引用：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数组名[下标1][下标2]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</a:t>
            </a:r>
            <a:r>
              <a:rPr lang="en-US" altLang="zh-CN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a[1][2]; b[3][4];</a:t>
            </a:r>
            <a:endParaRPr lang="en-US" altLang="zh-CN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zh-CN" altLang="en-US" sz="28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840230" y="2983230"/>
            <a:ext cx="8763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二维数组的输入、输出：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二维数组的输入、输出操作也是针对每一个元素进行，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结合两个维度的下标变化，用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循环嵌套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实现。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6220" y="1315720"/>
            <a:ext cx="11539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把一大批具有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相同性质</a:t>
            </a: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的数据组合成一个</a:t>
            </a:r>
            <a:r>
              <a:rPr lang="zh-CN" altLang="en-US" sz="36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新类型的变量</a:t>
            </a:r>
            <a:endParaRPr lang="zh-CN" altLang="en-US" sz="8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94505" y="2965450"/>
            <a:ext cx="69176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数   组</a:t>
            </a:r>
            <a:endParaRPr lang="zh-CN" altLang="en-US" sz="8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63090" y="454596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bg1"/>
                </a:solidFill>
              </a:rPr>
              <a:t>a[50]→a[0]...a[49]</a:t>
            </a:r>
            <a:endParaRPr lang="en-US" altLang="zh-CN" sz="2400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364740" y="607695"/>
            <a:ext cx="642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int a[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][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];   </a:t>
            </a:r>
            <a:r>
              <a:rPr lang="zh-CN" altLang="en-US" sz="28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</a:t>
            </a:r>
            <a:endParaRPr lang="zh-CN" altLang="en-US" sz="2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0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473960" y="1551305"/>
            <a:ext cx="66795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for(int i=0;i&lt;3;i++)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457200" lvl="1" indent="457200"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for(int j=0;j&lt;3;j++)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1" indent="457200"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		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cin&gt;&gt;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a[i][j];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marL="457200" lvl="1" indent="457200"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80920" y="671558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</a:rPr>
              <a:t>练习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程序的输入:     程序的输出: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2 3 1                    2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3 3 1                   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3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1 2 1                   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1</a:t>
            </a:r>
            <a:endParaRPr lang="zh-CN" altLang="en-US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49780" y="5515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>
                <a:solidFill>
                  <a:srgbClr val="FF0000"/>
                </a:solidFill>
              </a:rPr>
              <a:t>练习</a:t>
            </a: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程序的输入:     程序的输出: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2 3 1                    2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3 3 1                   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3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2</a:t>
            </a:r>
            <a:endParaRPr lang="zh-CN" altLang="en-US" b="1" noProof="1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                      1 2 1                   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黑体" panose="02010609060101010101" pitchFamily="49" charset="-122"/>
              </a:rPr>
              <a:t> 1</a:t>
            </a:r>
            <a:endParaRPr lang="zh-CN" altLang="en-US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黑体" panose="02010609060101010101" pitchFamily="49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094990" y="725805"/>
            <a:ext cx="7886700" cy="6132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#include&lt;iostream&gt;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using namespace std;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int a[3][3];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int main()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{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for (int i=1; i&lt;=3; ++i)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{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for (int j=1; j&lt;=3; ++j)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cin&gt;&gt;a[i][j];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}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for (int i=1; i&lt;=3; ++i)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{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for (int j=1; j&lt;=3; ++j) 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     cout&lt;&lt;a[j][i]&lt;&lt;" ";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    cout&lt;&lt;endl;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}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    return 0;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1">
                <a:solidFill>
                  <a:schemeClr val="bg1"/>
                </a:solidFill>
              </a:rPr>
              <a:t>}</a:t>
            </a:r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81860" y="23050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C00000"/>
                </a:solidFill>
              </a:rPr>
              <a:t>优先列输出</a:t>
            </a:r>
            <a:endParaRPr lang="zh-CN" altLang="en-US" sz="2000" b="1">
              <a:solidFill>
                <a:srgbClr val="C0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856740" y="375285"/>
            <a:ext cx="83254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zh-CN" b="1">
                <a:solidFill>
                  <a:srgbClr val="FF0000"/>
                </a:solidFill>
                <a:sym typeface="+mn-ea"/>
              </a:rPr>
              <a:t>练习</a:t>
            </a:r>
            <a:r>
              <a:rPr lang="en-US" altLang="zh-CN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：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矩阵交换行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给定一个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5*5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的矩阵，将第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行和第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m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行交换，输出交换后的结果。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输入共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行，前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5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行为矩阵的每一行元素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元素与元素之间以一个空格分开。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第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6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行包含两个整数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m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n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，以一个空格分开（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1 &lt;= m,n &lt;= 5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）。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输出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输出交换之后的矩阵，矩阵的每一行元素占一行，元素之间以一个空格分开。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样例输入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1 2 2 1 2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5 6 7 8 3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9 3 0 5 3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7 2 1 4 6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3 0 8 2 4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1 5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样例输出</a:t>
            </a:r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: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3 0 8 2 4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5 6 7 8 3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9 3 0 5 3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7 2 1 4 6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1 2 2 1 2</a:t>
            </a:r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219960" y="478790"/>
            <a:ext cx="7886700" cy="5911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#include&lt;iostream&gt;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using namespace std;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int main()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int n,m,a[6][6],t,i,j;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for(i=1;i&lt;=5;i++)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for(j=1;j&lt;=5;j++)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	cin&gt;&gt;a[i][j];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cin&gt;&gt;m&gt;&gt;n;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for(i=1;i&lt;=5;i++)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</a:t>
            </a:r>
            <a:r>
              <a:rPr lang="zh-CN" altLang="en-US" sz="1600" b="1">
                <a:solidFill>
                  <a:srgbClr val="FF0000"/>
                </a:solidFill>
                <a:highlight>
                  <a:srgbClr val="FFFF00"/>
                </a:highlight>
              </a:rPr>
              <a:t>swap</a:t>
            </a:r>
            <a:r>
              <a:rPr lang="zh-CN" altLang="en-US" sz="1600" b="1">
                <a:solidFill>
                  <a:schemeClr val="bg1"/>
                </a:solidFill>
              </a:rPr>
              <a:t>(a[m][i],a[n][i]);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for(i=1;i&lt;=5;i++)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for(j=1;j&lt;=5;j++)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	cout&lt;&lt;a[i][j]&lt;&lt;" ";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cout&lt;&lt;endl;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return 0;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sz="16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35430" y="467360"/>
            <a:ext cx="8557260" cy="6123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zh-CN" sz="1800" b="1">
                <a:solidFill>
                  <a:srgbClr val="FF0000"/>
                </a:solidFill>
                <a:sym typeface="黑体" panose="02010609060101010101" pitchFamily="49" charset="-122"/>
              </a:rPr>
              <a:t>练习</a:t>
            </a:r>
            <a:r>
              <a:rPr lang="en-US" altLang="zh-CN" sz="1800" b="1">
                <a:solidFill>
                  <a:srgbClr val="FF0000"/>
                </a:solidFill>
                <a:sym typeface="黑体" panose="02010609060101010101" pitchFamily="49" charset="-122"/>
              </a:rPr>
              <a:t>4</a:t>
            </a:r>
            <a:r>
              <a:rPr lang="zh-CN" altLang="en-US" sz="1800" b="1">
                <a:solidFill>
                  <a:srgbClr val="FF0000"/>
                </a:solidFill>
                <a:sym typeface="黑体" panose="02010609060101010101" pitchFamily="49" charset="-122"/>
              </a:rPr>
              <a:t>：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输入一个整数矩阵，计算位于矩阵边缘的元素之和。所谓矩阵边缘的元素，就是第一行和最后一行的元素以及第一列和最后一列的元素。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输入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第一行分别为矩阵的行数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m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和列数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n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m&lt;100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，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n&lt;100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），两者之间以一个空格分开。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接下来输入的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m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行数据中，每行包含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n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个整数，整数之间以一个空格分开。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输出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</a:t>
            </a: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输出对应矩阵的边缘元素和。</a:t>
            </a:r>
            <a:endParaRPr lang="zh-CN" altLang="en-US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样例输入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3 3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3 4 1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3 7 1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2 0 1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样例输出</a:t>
            </a: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: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15</a:t>
            </a:r>
            <a:endParaRPr lang="en-US" altLang="zh-CN" sz="1800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152650" y="500743"/>
            <a:ext cx="7886700" cy="5219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#include&lt;iostream&gt;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using namespace std;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int main()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int m,n,i,j,a[101][101],s=0;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cin&gt;&gt;m&gt;&gt;n;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for(i=1;i&lt;=m;i++)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for(j=1;j&lt;=n;j++)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cin&gt;&gt;a[i][j];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if(i==1||j==1||i==m||j==n)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{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	s+=a[i][j];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	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	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	cout&lt;&lt;s;</a:t>
            </a:r>
            <a:endParaRPr lang="zh-CN" altLang="en-US" b="1">
              <a:solidFill>
                <a:schemeClr val="bg1"/>
              </a:solidFill>
            </a:endParaRPr>
          </a:p>
          <a:p>
            <a:pPr marL="914400" lvl="2" indent="0"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CN" sz="2400" b="1">
                <a:solidFill>
                  <a:schemeClr val="bg1"/>
                </a:solidFill>
              </a:rPr>
              <a:t>return 0</a:t>
            </a:r>
            <a:r>
              <a:rPr lang="zh-CN" altLang="en-US" sz="2400" b="1">
                <a:solidFill>
                  <a:schemeClr val="bg1"/>
                </a:solidFill>
              </a:rPr>
              <a:t>；</a:t>
            </a:r>
            <a:endParaRPr lang="zh-CN" altLang="en-US" sz="2000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>
                <a:solidFill>
                  <a:schemeClr val="bg1"/>
                </a:solidFill>
              </a:rPr>
              <a:t>}</a:t>
            </a:r>
            <a:endParaRPr lang="zh-CN" altLang="en-US" b="1">
              <a:solidFill>
                <a:schemeClr val="bg1"/>
              </a:solidFill>
            </a:endParaRPr>
          </a:p>
          <a:p>
            <a:pPr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</a:pP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167765" y="304800"/>
            <a:ext cx="8852535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zh-CN" sz="2000" b="1">
                <a:solidFill>
                  <a:srgbClr val="FF0000"/>
                </a:solidFill>
                <a:sym typeface="+mn-ea"/>
              </a:rPr>
              <a:t>练习</a:t>
            </a:r>
            <a:r>
              <a:rPr lang="en-US" altLang="zh-CN" sz="20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000" b="1">
                <a:sym typeface="+mn-ea"/>
              </a:rPr>
              <a:t>：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已知一个6*6的矩阵（方阵），把矩阵二条对角线上的元素值加上10，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然后输出这个新矩阵。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757680" y="1319530"/>
            <a:ext cx="8946515" cy="5354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#include&lt;iostream&gt;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using namespace std;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int a[7][7];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int main()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{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for (int i=1; i&lt;=6; ++i)	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for (int j=1; j&lt;=6; ++j)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  cin&gt;&gt;a[i][j];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for (int i=1; i&lt;=6; ++i)	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for (int j=1; j&lt;=6; ++j)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  if ((i==j)||(i+j==7)) a[i][j]+=10; 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for (int i=1; i&lt;=6; ++i)	</a:t>
            </a: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      </a:t>
            </a:r>
            <a:endParaRPr lang="en-US" altLang="zh-CN" b="1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{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   for (int j=1; j&lt;=6; ++j)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     cout&lt;&lt;a[i][j]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&lt;&lt;” ”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;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   cout&lt;&lt;endl;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 }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     return 0;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　　}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0290" y="978535"/>
            <a:ext cx="6795135" cy="4039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80000"/>
              </a:lnSpc>
            </a:pPr>
            <a:r>
              <a:rPr lang="zh-CN" altLang="en-US" sz="2400">
                <a:solidFill>
                  <a:srgbClr val="C00000"/>
                </a:solidFill>
              </a:rPr>
              <a:t>总结</a:t>
            </a:r>
            <a:r>
              <a:rPr lang="zh-CN" altLang="en-US" sz="2400">
                <a:solidFill>
                  <a:srgbClr val="C00000"/>
                </a:solidFill>
              </a:rPr>
              <a:t>二维数组一些特性</a:t>
            </a:r>
            <a:endParaRPr lang="zh-CN" altLang="en-US" sz="240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endParaRPr lang="zh-CN" altLang="en-US" sz="2400">
              <a:solidFill>
                <a:srgbClr val="C00000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400">
                <a:solidFill>
                  <a:srgbClr val="C00000"/>
                </a:solidFill>
              </a:rPr>
              <a:t>1</a:t>
            </a:r>
            <a:r>
              <a:rPr lang="zh-CN" altLang="en-US" sz="2400">
                <a:solidFill>
                  <a:srgbClr val="C00000"/>
                </a:solidFill>
              </a:rPr>
              <a:t>、对角线的元素：</a:t>
            </a:r>
            <a:r>
              <a:rPr lang="en-US" altLang="zh-CN" sz="2400">
                <a:solidFill>
                  <a:schemeClr val="bg1"/>
                </a:solidFill>
              </a:rPr>
              <a:t>i=j || i+j=n;</a:t>
            </a: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400">
                <a:solidFill>
                  <a:srgbClr val="C00000"/>
                </a:solidFill>
              </a:rPr>
              <a:t>2</a:t>
            </a:r>
            <a:r>
              <a:rPr lang="zh-CN" altLang="en-US" sz="2400">
                <a:solidFill>
                  <a:srgbClr val="C00000"/>
                </a:solidFill>
              </a:rPr>
              <a:t>、边缘元素：</a:t>
            </a:r>
            <a:r>
              <a:rPr lang="en-US" altLang="zh-CN" sz="2400">
                <a:solidFill>
                  <a:schemeClr val="bg1"/>
                </a:solidFill>
              </a:rPr>
              <a:t>i=0 || j=0 || i=n-1 || j=m-1;</a:t>
            </a:r>
            <a:endParaRPr lang="en-US" altLang="zh-CN" sz="2400">
              <a:solidFill>
                <a:schemeClr val="bg1"/>
              </a:solidFill>
            </a:endParaRPr>
          </a:p>
          <a:p>
            <a:pPr>
              <a:lnSpc>
                <a:spcPct val="180000"/>
              </a:lnSpc>
            </a:pPr>
            <a:r>
              <a:rPr lang="en-US" altLang="zh-CN" sz="2400">
                <a:solidFill>
                  <a:srgbClr val="C00000"/>
                </a:solidFill>
              </a:rPr>
              <a:t>3</a:t>
            </a:r>
            <a:r>
              <a:rPr lang="zh-CN" altLang="en-US" sz="2400">
                <a:solidFill>
                  <a:srgbClr val="C00000"/>
                </a:solidFill>
              </a:rPr>
              <a:t>、交换行：</a:t>
            </a:r>
            <a:r>
              <a:rPr lang="en-US" altLang="zh-CN" sz="2400">
                <a:solidFill>
                  <a:schemeClr val="bg1"/>
                </a:solidFill>
              </a:rPr>
              <a:t>for(i=0;i&lt;=5;i++)</a:t>
            </a:r>
            <a:endParaRPr lang="zh-CN" altLang="en-US" sz="2400">
              <a:solidFill>
                <a:schemeClr val="bg1"/>
              </a:solidFill>
            </a:endParaRPr>
          </a:p>
          <a:p>
            <a:pPr marL="1371600" lvl="3" indent="457200">
              <a:lnSpc>
                <a:spcPct val="180000"/>
              </a:lnSpc>
            </a:pPr>
            <a:r>
              <a:rPr lang="en-US" altLang="zh-CN" sz="2400">
                <a:solidFill>
                  <a:schemeClr val="bg1"/>
                </a:solidFill>
              </a:rPr>
              <a:t>swap(a[m][i],a[n][i])</a:t>
            </a:r>
            <a:r>
              <a:rPr lang="zh-CN" altLang="en-US" sz="2400">
                <a:solidFill>
                  <a:schemeClr val="bg1"/>
                </a:solidFill>
              </a:rPr>
              <a:t>；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文本框 2" descr="7b0a20202020227461726765744d6f64756c65223a202270726f636573734f6e6c696e65466f6e7473220a7d0a"/>
          <p:cNvSpPr txBox="1"/>
          <p:nvPr/>
        </p:nvSpPr>
        <p:spPr>
          <a:xfrm>
            <a:off x="10342245" y="1042035"/>
            <a:ext cx="921385" cy="2944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  <a:latin typeface="方正劲颜体" panose="02010600010101010101" charset="-122"/>
                <a:ea typeface="方正劲颜体" panose="02010600010101010101" charset="-122"/>
                <a:sym typeface="方正劲颜体" panose="02010600010101010101" charset="-122"/>
              </a:rPr>
              <a:t>学无止境</a:t>
            </a:r>
            <a:endParaRPr lang="zh-CN" altLang="en-US" sz="4800">
              <a:solidFill>
                <a:schemeClr val="bg1"/>
              </a:solidFill>
              <a:latin typeface="方正劲颜体" panose="02010600010101010101" charset="-122"/>
              <a:ea typeface="方正劲颜体" panose="02010600010101010101" charset="-122"/>
              <a:sym typeface="方正劲颜体" panose="0201060001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860" y="903605"/>
            <a:ext cx="1177036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数组：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就是一组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相同类型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变量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，它们往往都是为了表示</a:t>
            </a:r>
            <a:endParaRPr lang="zh-CN" altLang="en-US" sz="3200" b="1" dirty="0">
              <a:solidFill>
                <a:schemeClr val="bg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       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同一批对象的统一属性。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例如：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一个班级所有同学的身高、全球所有国家的人口数等。</a:t>
            </a:r>
            <a:endParaRPr lang="zh-CN" altLang="en-US" sz="3200" b="1" dirty="0">
              <a:solidFill>
                <a:srgbClr val="393956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                   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数组可以是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一维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的，也可以是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二维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或</a:t>
            </a:r>
            <a:r>
              <a:rPr lang="zh-CN" altLang="en-US" sz="32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多维</a:t>
            </a:r>
            <a:r>
              <a:rPr lang="zh-CN" altLang="en-US" sz="32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宋体" panose="02010600030101010101" pitchFamily="2" charset="-122"/>
              </a:rPr>
              <a:t>的。</a:t>
            </a:r>
            <a:endParaRPr lang="zh-CN" altLang="en-US" sz="3200" b="1" dirty="0">
              <a:solidFill>
                <a:schemeClr val="bg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713865" y="867410"/>
            <a:ext cx="8764270" cy="3808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zh-CN" b="1" dirty="0" smtClean="0">
                <a:solidFill>
                  <a:srgbClr val="FF0000"/>
                </a:solidFill>
                <a:sym typeface="黑体" panose="02010609060101010101" pitchFamily="49" charset="-122"/>
              </a:rPr>
              <a:t>练习</a:t>
            </a:r>
            <a:r>
              <a:rPr lang="zh-CN" altLang="zh-CN" b="1" dirty="0">
                <a:solidFill>
                  <a:srgbClr val="FF0000"/>
                </a:solidFill>
                <a:sym typeface="黑体" panose="02010609060101010101" pitchFamily="49" charset="-122"/>
              </a:rPr>
              <a:t>7</a:t>
            </a:r>
            <a:r>
              <a:rPr lang="zh-CN" altLang="en-US" b="1" dirty="0" smtClean="0">
                <a:sym typeface="黑体" panose="02010609060101010101" pitchFamily="49" charset="-122"/>
              </a:rPr>
              <a:t>：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大部分元素是0的矩阵称为稀疏矩阵，假设有k个非0元素，则可把稀疏矩阵用K*3的矩阵简记之，其中第一列是行号，第二列是列号，第三列是该行、该列下的非元素的值。如：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　0  0  0  5      写简记成： 1  4  5      //第1行第4列有个数是5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　0  2  0  0                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   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2  2  2      //第2行第2列有个数是2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　0  1  0  0                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       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3  2  1      //第3行第2列有个数是1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黑体" panose="02010609060101010101" pitchFamily="49" charset="-122"/>
              </a:rPr>
              <a:t>　　　试编程读入一稀疏矩阵，转换成简记形式，并输出。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819910" y="227330"/>
            <a:ext cx="7886700" cy="6363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0505" indent="-230505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3pPr>
            <a:lvl4pPr marL="16002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4pPr>
            <a:lvl5pPr marL="2057400" indent="-228600" algn="just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ysClr val="windowText" lastClr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ea"/>
              </a:defRPr>
            </a:lvl9pPr>
          </a:lstStyle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#include&lt;iostream&gt;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const int n=3,m=5;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using namespace std;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int main()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int    a[n+1][m+1],b[101][4],k=0;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for (int i=1; i&lt;=n; ++i)       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for (int j=1; j&lt;=m; ++j)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cin&gt;&gt;a[i][j];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for (int i=1; i&lt;=n; ++i)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for (int j=1; j&lt;=m; ++j)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if (a[i][j]!=0)   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++k;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b[k][1]=i;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b[k][2]=j;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   b[k][3]=a[i][j];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  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		for (int i=1; i&lt;=k; ++i)   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{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for (int j=1; j&lt;=3; ++j) 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                        cout&lt;&lt;b[i][j];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   cout&lt;&lt;endl;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 }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    return 0;</a:t>
            </a:r>
            <a:endParaRPr lang="zh-CN" altLang="en-US" sz="1600" b="1">
              <a:solidFill>
                <a:schemeClr val="bg1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 b="1">
                <a:solidFill>
                  <a:schemeClr val="bg1"/>
                </a:solidFill>
              </a:rPr>
              <a:t>　　　}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47725" y="473075"/>
            <a:ext cx="1087818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概念：</a:t>
            </a:r>
            <a:r>
              <a:rPr lang="zh-CN" altLang="en-US" sz="28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当数组中的每个元素都只带有一个下标时，我们称这样的数组为一维数组。</a:t>
            </a:r>
            <a:endParaRPr lang="zh-CN" altLang="en-US" sz="2800" b="1" dirty="0">
              <a:solidFill>
                <a:schemeClr val="bg2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393956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例：</a:t>
            </a:r>
            <a:r>
              <a:rPr lang="en-US" altLang="zh-CN" sz="28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a[1],b[3],c[5]</a:t>
            </a:r>
            <a:r>
              <a:rPr lang="zh-CN" altLang="en-US" sz="28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等。</a:t>
            </a:r>
            <a:endParaRPr lang="zh-CN" altLang="en-US" sz="2800" b="1" dirty="0">
              <a:solidFill>
                <a:srgbClr val="393956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endParaRPr lang="zh-CN" altLang="en-US" sz="2800" b="1" dirty="0">
              <a:solidFill>
                <a:srgbClr val="393956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一维数组的定义格式：</a:t>
            </a:r>
            <a:endParaRPr lang="zh-CN" altLang="en-US" sz="28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     </a:t>
            </a:r>
            <a:r>
              <a:rPr lang="zh-CN" altLang="en-US" sz="28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类型标识符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r>
              <a:rPr lang="zh-CN" altLang="en-US" sz="28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数组名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[ </a:t>
            </a:r>
            <a:r>
              <a:rPr lang="zh-CN" altLang="en-US" sz="2800" b="1" dirty="0">
                <a:solidFill>
                  <a:schemeClr val="bg2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常量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]</a:t>
            </a:r>
            <a:endParaRPr lang="zh-CN" altLang="en-US" sz="2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</a:t>
            </a:r>
            <a:r>
              <a:rPr lang="en-US" altLang="zh-CN" sz="28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int a[3];  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228" name=" 228"/>
          <p:cNvSpPr/>
          <p:nvPr/>
        </p:nvSpPr>
        <p:spPr>
          <a:xfrm>
            <a:off x="5144135" y="2809240"/>
            <a:ext cx="2448560" cy="718820"/>
          </a:xfrm>
          <a:prstGeom prst="wedgeRectCallout">
            <a:avLst>
              <a:gd name="adj1" fmla="val -33182"/>
              <a:gd name="adj2" fmla="val 864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数组元素的个数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2653665" y="5250815"/>
          <a:ext cx="3255645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5215"/>
                <a:gridCol w="1085215"/>
                <a:gridCol w="108521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1">
                          <a:solidFill>
                            <a:schemeClr val="bg1"/>
                          </a:solidFill>
                          <a:latin typeface="华文楷体" panose="02010600040101010101" charset="-122"/>
                          <a:ea typeface="华文楷体" panose="02010600040101010101" charset="-122"/>
                        </a:rPr>
                        <a:t>     a[0]</a:t>
                      </a:r>
                      <a:endParaRPr lang="en-US" altLang="zh-CN" b="1">
                        <a:solidFill>
                          <a:schemeClr val="bg1"/>
                        </a:solidFill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1">
                          <a:solidFill>
                            <a:schemeClr val="bg1"/>
                          </a:solidFill>
                          <a:latin typeface="华文楷体" panose="02010600040101010101" charset="-122"/>
                          <a:ea typeface="华文楷体" panose="02010600040101010101" charset="-122"/>
                        </a:rPr>
                        <a:t>     a[1]</a:t>
                      </a:r>
                      <a:endParaRPr lang="en-US" altLang="zh-CN" b="1">
                        <a:solidFill>
                          <a:schemeClr val="bg1"/>
                        </a:solidFill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b="1">
                          <a:solidFill>
                            <a:schemeClr val="bg1"/>
                          </a:solidFill>
                          <a:latin typeface="华文楷体" panose="02010600040101010101" charset="-122"/>
                          <a:ea typeface="华文楷体" panose="02010600040101010101" charset="-122"/>
                        </a:rPr>
                        <a:t>     a[2]</a:t>
                      </a:r>
                      <a:endParaRPr lang="en-US" altLang="zh-CN" b="1">
                        <a:solidFill>
                          <a:schemeClr val="bg1"/>
                        </a:solidFill>
                        <a:latin typeface="华文楷体" panose="02010600040101010101" charset="-122"/>
                        <a:ea typeface="华文楷体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2240280" y="367157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36415" y="456692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0000"/>
                </a:solidFill>
              </a:rPr>
              <a:t>注意：</a:t>
            </a:r>
            <a:r>
              <a:rPr lang="en-US" altLang="zh-CN" sz="2000" b="1">
                <a:solidFill>
                  <a:schemeClr val="bg1"/>
                </a:solidFill>
              </a:rPr>
              <a:t>a[3]</a:t>
            </a:r>
            <a:r>
              <a:rPr lang="zh-CN" altLang="en-US" sz="2000" b="1">
                <a:solidFill>
                  <a:schemeClr val="bg1"/>
                </a:solidFill>
              </a:rPr>
              <a:t>不属于该数组空间范围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44830" y="394970"/>
            <a:ext cx="7366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一维数组初始化：可以在定义时一并完成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    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类型标识符  数组名[常量]=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值1，值2，…</a:t>
            </a:r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endParaRPr lang="zh-CN" altLang="en-US" sz="24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例：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int a[3]=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{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1,2,3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}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;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75050" y="1885950"/>
            <a:ext cx="5256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a[0]=1; a[1]=2; a[2]=3;</a:t>
            </a:r>
            <a:endParaRPr lang="en-US" altLang="zh-CN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66495" y="2606040"/>
            <a:ext cx="34747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dirty="0">
                <a:solidFill>
                  <a:srgbClr val="00002E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int x[10]={0,1,2,3,4};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6495" y="3191510"/>
            <a:ext cx="48317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for (int i=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0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;i&lt;=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49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;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i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++)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　　</a:t>
            </a: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 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cin&gt;&gt;a[i];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6820" y="4533265"/>
            <a:ext cx="12179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int a[5]={};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80080" y="4533265"/>
            <a:ext cx="305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对数组元素全部初始化为0。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881380"/>
            <a:ext cx="8696960" cy="415163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02055" y="1257300"/>
            <a:ext cx="9787890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GB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数组越界  </a:t>
            </a:r>
            <a:r>
              <a:rPr lang="zh-CN" altLang="en-GB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注意：</a:t>
            </a:r>
            <a:br>
              <a:rPr lang="zh-CN" altLang="en-GB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</a:br>
            <a:br>
              <a:rPr lang="zh-CN" altLang="en-GB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</a:br>
            <a:r>
              <a:rPr lang="zh-CN" altLang="en-GB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    </a:t>
            </a:r>
            <a:br>
              <a:rPr lang="zh-CN" altLang="en-GB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</a:br>
            <a:r>
              <a:rPr lang="zh-CN" altLang="en-GB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GB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当在程序中把下标写成负数、大于数组元素的个数时，程序编译的时候是不会出错的。</a:t>
            </a:r>
            <a:br>
              <a:rPr lang="zh-CN" altLang="en-GB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</a:br>
            <a:br>
              <a:rPr lang="zh-CN" altLang="en-GB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</a:br>
            <a:r>
              <a:rPr lang="zh-CN" altLang="en-GB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 </a:t>
            </a:r>
            <a:br>
              <a:rPr lang="en-GB" altLang="zh-CN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</a:br>
            <a:r>
              <a:rPr lang="en-GB" altLang="zh-CN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   </a:t>
            </a:r>
            <a:r>
              <a:rPr lang="zh-CN" altLang="en-GB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它们要访问的数组元素并不在数组的存储空间的，会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造成内存的混乱</a:t>
            </a:r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黑体" panose="02010609060101010101" pitchFamily="49" charset="-122"/>
                <a:sym typeface="+mn-ea"/>
              </a:rPr>
              <a:t>,</a:t>
            </a:r>
            <a:r>
              <a:rPr lang="zh-CN" altLang="en-GB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这种现象叫数组越界。</a:t>
            </a:r>
            <a:endParaRPr lang="zh-CN" altLang="en-GB" b="1" dirty="0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36675" y="558800"/>
            <a:ext cx="91560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一维数组引用：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r>
              <a:rPr lang="zh-CN" altLang="en-US" sz="2400"/>
              <a:t>                   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数组名  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[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下标</a:t>
            </a:r>
            <a:r>
              <a:rPr lang="en-US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]</a:t>
            </a:r>
            <a:r>
              <a:rPr lang="zh-CN" altLang="en-US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；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例：</a:t>
            </a:r>
            <a:r>
              <a:rPr lang="en-US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a[2];     int i=1; a[i++];          int i=1,j=2; a[i+j];</a:t>
            </a:r>
            <a:endParaRPr lang="en-US" altLang="zh-CN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en-US" altLang="zh-CN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en-US" altLang="zh-CN" sz="2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  </a:t>
            </a:r>
            <a:endParaRPr lang="zh-CN" altLang="en-US" sz="24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28" name=" 228"/>
          <p:cNvSpPr/>
          <p:nvPr/>
        </p:nvSpPr>
        <p:spPr>
          <a:xfrm>
            <a:off x="4078605" y="559435"/>
            <a:ext cx="3672205" cy="573405"/>
          </a:xfrm>
          <a:prstGeom prst="wedgeRectCallout">
            <a:avLst>
              <a:gd name="adj1" fmla="val -33182"/>
              <a:gd name="adj2" fmla="val 8646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下标只能为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整型常量</a:t>
            </a:r>
            <a:r>
              <a:rPr lang="zh-CN" altLang="en-US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或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整型表达式</a:t>
            </a:r>
            <a:r>
              <a:rPr lang="zh-CN" altLang="en-US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值</a:t>
            </a:r>
            <a:r>
              <a:rPr lang="zh-CN" altLang="en-US" b="1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必须在数组定义的</a:t>
            </a:r>
            <a:r>
              <a:rPr lang="zh-CN" altLang="en-US" b="1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下标范围内。</a:t>
            </a:r>
            <a:endParaRPr lang="zh-CN" altLang="en-US" b="1">
              <a:solidFill>
                <a:srgbClr val="FF0000"/>
              </a:solidFill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34440" y="2889250"/>
            <a:ext cx="7747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 b="1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注：</a:t>
            </a:r>
            <a:r>
              <a:rPr lang="zh-CN" altLang="zh-CN" sz="2400" b="1" dirty="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只能逐个引用数组元素，而不能一次引用整个数组。</a:t>
            </a:r>
            <a:endParaRPr lang="zh-CN" altLang="zh-CN" sz="2400" b="1" dirty="0">
              <a:solidFill>
                <a:schemeClr val="bg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675" y="3889375"/>
            <a:ext cx="2339340" cy="342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92045" y="651510"/>
            <a:ext cx="7651115" cy="1003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ea typeface="黑体" panose="02010609060101010101" pitchFamily="49" charset="-122"/>
                <a:sym typeface="+mn-ea"/>
              </a:rPr>
              <a:t>memset(a,0,sizeof(a))的作用是把数组a清零</a:t>
            </a:r>
            <a:endParaRPr lang="zh-CN" altLang="en-US" b="1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90000"/>
              </a:lnSpc>
            </a:pPr>
            <a:endParaRPr lang="zh-CN" altLang="en-US" b="1" strike="noStrike" noProof="1" dirty="0">
              <a:solidFill>
                <a:schemeClr val="accent5">
                  <a:lumMod val="1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90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包含头文件cstring。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2045" y="2122170"/>
            <a:ext cx="59258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如果要从数组a复制k个元素到数组b，可以这样做：      </a:t>
            </a:r>
            <a:endParaRPr lang="zh-CN" altLang="en-US" b="1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memcpy(b,a,sizeof(int)*k)。</a:t>
            </a:r>
            <a:endParaRPr lang="zh-CN" altLang="en-US" b="1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如果需要把数组a全部复制到数组b中，</a:t>
            </a:r>
            <a:endParaRPr lang="zh-CN" altLang="en-US" b="1" strike="noStrike" noProof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fontAlgn="base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memcpy(b,a,sizeof(a))。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92045" y="4263390"/>
            <a:ext cx="5137150" cy="3397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base">
              <a:lnSpc>
                <a:spcPct val="90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使用memcpy、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memset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函数要包含头文件cstring。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1265" y="5233035"/>
            <a:ext cx="52412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>
                <a:solidFill>
                  <a:schemeClr val="accent5">
                    <a:lumMod val="1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只有主函数放在外面时，数组a才可以开得很大；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p="http://schemas.openxmlformats.org/presentationml/2006/main">
  <p:tag name="COMMONDATA" val="eyJoZGlkIjoiOTJlOGE3N2UxNTc0MmVjZTcyMjcxM2JiNzQwYmMxODMifQ=="/>
  <p:tag name="KSO_WPP_MARK_KEY" val="b8aa0a66-bec5-4c04-9810-2cd4aad3c78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6409</Words>
  <Application>WPS 演示</Application>
  <PresentationFormat>宽屏</PresentationFormat>
  <Paragraphs>427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Wingdings</vt:lpstr>
      <vt:lpstr>黑体</vt:lpstr>
      <vt:lpstr>华文楷体</vt:lpstr>
      <vt:lpstr>微软雅黑</vt:lpstr>
      <vt:lpstr>Calibri</vt:lpstr>
      <vt:lpstr>Arial Unicode MS</vt:lpstr>
      <vt:lpstr>Times New Roman</vt:lpstr>
      <vt:lpstr>方正劲颜体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冰仔</cp:lastModifiedBy>
  <cp:revision>210</cp:revision>
  <dcterms:created xsi:type="dcterms:W3CDTF">2019-06-19T02:08:00Z</dcterms:created>
  <dcterms:modified xsi:type="dcterms:W3CDTF">2023-03-10T00:54:12Z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9B0AC2F7098C474AA99B0EA87C65CEBC</vt:lpwstr>
  </property>
</Properties>
</file>