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3"/>
    <p:sldId id="316" r:id="rId4"/>
    <p:sldId id="319" r:id="rId5"/>
    <p:sldId id="320" r:id="rId6"/>
    <p:sldId id="317" r:id="rId7"/>
    <p:sldId id="318" r:id="rId8"/>
    <p:sldId id="321" r:id="rId9"/>
    <p:sldId id="322" r:id="rId10"/>
    <p:sldId id="331" r:id="rId11"/>
    <p:sldId id="327" r:id="rId12"/>
    <p:sldId id="324" r:id="rId13"/>
    <p:sldId id="323" r:id="rId14"/>
    <p:sldId id="328" r:id="rId15"/>
    <p:sldId id="332" r:id="rId16"/>
    <p:sldId id="329" r:id="rId17"/>
    <p:sldId id="330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79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2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3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4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5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6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7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8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7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8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9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0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0295" y="448945"/>
            <a:ext cx="29781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想一想：</a:t>
            </a:r>
            <a:endParaRPr lang="zh-CN" altLang="en-US" sz="44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70635" y="1330325"/>
            <a:ext cx="78765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如何输出一次“hello world”这条语句？</a:t>
            </a:r>
            <a:endParaRPr lang="zh-CN" altLang="en-US" sz="28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85925" y="2152015"/>
            <a:ext cx="3106800" cy="25524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</a:rPr>
              <a:t>#include&lt;cstdio&gt;</a:t>
            </a:r>
            <a:endParaRPr lang="en-US" altLang="zh-CN" sz="2000" b="1">
              <a:solidFill>
                <a:schemeClr val="bg1"/>
              </a:solidFill>
            </a:endParaRPr>
          </a:p>
          <a:p>
            <a:r>
              <a:rPr lang="en-US" altLang="zh-CN" sz="2000" b="1">
                <a:solidFill>
                  <a:schemeClr val="bg1"/>
                </a:solidFill>
              </a:rPr>
              <a:t>using namespace std</a:t>
            </a:r>
            <a:r>
              <a:rPr lang="zh-CN" altLang="en-US" sz="2000" b="1">
                <a:solidFill>
                  <a:schemeClr val="bg1"/>
                </a:solidFill>
              </a:rPr>
              <a:t>；</a:t>
            </a:r>
            <a:endParaRPr lang="en-US" altLang="zh-CN" sz="2000" b="1">
              <a:solidFill>
                <a:schemeClr val="bg1"/>
              </a:solidFill>
            </a:endParaRPr>
          </a:p>
          <a:p>
            <a:r>
              <a:rPr lang="en-US" altLang="zh-CN" sz="2000" b="1">
                <a:solidFill>
                  <a:schemeClr val="bg1"/>
                </a:solidFill>
              </a:rPr>
              <a:t>int main()</a:t>
            </a:r>
            <a:endParaRPr lang="en-US" altLang="zh-CN" sz="2000" b="1">
              <a:solidFill>
                <a:schemeClr val="bg1"/>
              </a:solidFill>
            </a:endParaRPr>
          </a:p>
          <a:p>
            <a:r>
              <a:rPr lang="en-US" altLang="zh-CN" sz="2000" b="1">
                <a:solidFill>
                  <a:schemeClr val="bg1"/>
                </a:solidFill>
              </a:rPr>
              <a:t>{</a:t>
            </a:r>
            <a:endParaRPr lang="en-US" altLang="zh-CN" sz="2000" b="1">
              <a:solidFill>
                <a:schemeClr val="bg1"/>
              </a:solidFill>
            </a:endParaRPr>
          </a:p>
          <a:p>
            <a:r>
              <a:rPr lang="en-US" altLang="zh-CN" sz="2000" b="1">
                <a:solidFill>
                  <a:schemeClr val="bg1"/>
                </a:solidFill>
              </a:rPr>
              <a:t>printf(“hello world”);</a:t>
            </a:r>
            <a:endParaRPr lang="en-US" altLang="zh-CN" sz="2000" b="1">
              <a:solidFill>
                <a:schemeClr val="bg1"/>
              </a:solidFill>
            </a:endParaRPr>
          </a:p>
          <a:p>
            <a:r>
              <a:rPr lang="en-US" altLang="zh-CN" sz="2000" b="1">
                <a:solidFill>
                  <a:schemeClr val="bg1"/>
                </a:solidFill>
              </a:rPr>
              <a:t>return 0;</a:t>
            </a:r>
            <a:endParaRPr lang="en-US" altLang="zh-CN" sz="2000" b="1">
              <a:solidFill>
                <a:schemeClr val="bg1"/>
              </a:solidFill>
            </a:endParaRPr>
          </a:p>
          <a:p>
            <a:r>
              <a:rPr lang="en-US" altLang="zh-CN" sz="2000" b="1">
                <a:solidFill>
                  <a:schemeClr val="bg1"/>
                </a:solidFill>
              </a:rPr>
              <a:t>}</a:t>
            </a:r>
            <a:endParaRPr lang="en-US" altLang="zh-CN" sz="2000" b="1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41210" y="2094865"/>
            <a:ext cx="3105150" cy="255333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</a:rPr>
              <a:t>#include&lt;cstdio&gt;</a:t>
            </a:r>
            <a:endParaRPr lang="en-US" altLang="zh-CN" sz="2000" b="1">
              <a:solidFill>
                <a:schemeClr val="bg1"/>
              </a:solidFill>
            </a:endParaRPr>
          </a:p>
          <a:p>
            <a:r>
              <a:rPr lang="en-US" altLang="zh-CN" sz="2000" b="1">
                <a:solidFill>
                  <a:schemeClr val="bg1"/>
                </a:solidFill>
                <a:sym typeface="+mn-ea"/>
              </a:rPr>
              <a:t>using namespace std</a:t>
            </a:r>
            <a:r>
              <a:rPr lang="zh-CN" altLang="en-US" sz="2000" b="1">
                <a:solidFill>
                  <a:schemeClr val="bg1"/>
                </a:solidFill>
                <a:sym typeface="+mn-ea"/>
              </a:rPr>
              <a:t>；</a:t>
            </a:r>
            <a:endParaRPr lang="en-US" altLang="zh-CN" sz="2000" b="1">
              <a:solidFill>
                <a:schemeClr val="bg1"/>
              </a:solidFill>
            </a:endParaRPr>
          </a:p>
          <a:p>
            <a:r>
              <a:rPr lang="en-US" altLang="zh-CN" sz="2000" b="1">
                <a:solidFill>
                  <a:schemeClr val="bg1"/>
                </a:solidFill>
              </a:rPr>
              <a:t>int main()</a:t>
            </a:r>
            <a:endParaRPr lang="en-US" altLang="zh-CN" sz="2000" b="1">
              <a:solidFill>
                <a:schemeClr val="bg1"/>
              </a:solidFill>
            </a:endParaRPr>
          </a:p>
          <a:p>
            <a:r>
              <a:rPr lang="en-US" altLang="zh-CN" sz="2000" b="1">
                <a:solidFill>
                  <a:schemeClr val="bg1"/>
                </a:solidFill>
              </a:rPr>
              <a:t>{</a:t>
            </a:r>
            <a:endParaRPr lang="en-US" altLang="zh-CN" sz="2000" b="1">
              <a:solidFill>
                <a:schemeClr val="bg1"/>
              </a:solidFill>
            </a:endParaRPr>
          </a:p>
          <a:p>
            <a:r>
              <a:rPr lang="en-US" altLang="zh-CN" sz="2000" b="1">
                <a:solidFill>
                  <a:schemeClr val="bg1"/>
                </a:solidFill>
              </a:rPr>
              <a:t>printf(“hello world</a:t>
            </a:r>
            <a:r>
              <a:rPr lang="en-US" altLang="zh-CN" sz="2000" b="1">
                <a:solidFill>
                  <a:srgbClr val="FF0000"/>
                </a:solidFill>
              </a:rPr>
              <a:t>\n</a:t>
            </a:r>
            <a:r>
              <a:rPr lang="en-US" altLang="zh-CN" sz="2000" b="1">
                <a:solidFill>
                  <a:schemeClr val="bg1"/>
                </a:solidFill>
              </a:rPr>
              <a:t>”);</a:t>
            </a:r>
            <a:endParaRPr lang="en-US" altLang="zh-CN" sz="2000" b="1">
              <a:solidFill>
                <a:schemeClr val="bg1"/>
              </a:solidFill>
            </a:endParaRPr>
          </a:p>
          <a:p>
            <a:r>
              <a:rPr lang="en-US" altLang="zh-CN" sz="2000" b="1">
                <a:solidFill>
                  <a:schemeClr val="bg1"/>
                </a:solidFill>
                <a:sym typeface="+mn-ea"/>
              </a:rPr>
              <a:t>printf(“hello world”);</a:t>
            </a:r>
            <a:endParaRPr lang="en-US" altLang="zh-CN" sz="2000" b="1">
              <a:solidFill>
                <a:schemeClr val="bg1"/>
              </a:solidFill>
            </a:endParaRPr>
          </a:p>
          <a:p>
            <a:r>
              <a:rPr lang="en-US" altLang="zh-CN" sz="2000" b="1">
                <a:solidFill>
                  <a:schemeClr val="bg1"/>
                </a:solidFill>
              </a:rPr>
              <a:t>return 0;</a:t>
            </a:r>
            <a:endParaRPr lang="en-US" altLang="zh-CN" sz="2000" b="1">
              <a:solidFill>
                <a:schemeClr val="bg1"/>
              </a:solidFill>
            </a:endParaRPr>
          </a:p>
          <a:p>
            <a:r>
              <a:rPr lang="en-US" altLang="zh-CN" sz="2000" b="1">
                <a:solidFill>
                  <a:schemeClr val="bg1"/>
                </a:solidFill>
              </a:rPr>
              <a:t>}</a:t>
            </a:r>
            <a:endParaRPr lang="en-US" altLang="zh-CN" sz="2000" b="1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45890" y="5001260"/>
            <a:ext cx="63004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</a:rPr>
              <a:t>输出</a:t>
            </a:r>
            <a:r>
              <a:rPr lang="en-US" altLang="zh-CN" sz="4400">
                <a:solidFill>
                  <a:srgbClr val="FF0000"/>
                </a:solidFill>
              </a:rPr>
              <a:t>100</a:t>
            </a:r>
            <a:r>
              <a:rPr lang="zh-CN" altLang="en-US" sz="4400">
                <a:solidFill>
                  <a:srgbClr val="FF0000"/>
                </a:solidFill>
              </a:rPr>
              <a:t>次呢 </a:t>
            </a:r>
            <a:r>
              <a:rPr lang="zh-CN" altLang="en-US" sz="5400">
                <a:solidFill>
                  <a:srgbClr val="FF0000"/>
                </a:solidFill>
              </a:rPr>
              <a:t>？？</a:t>
            </a:r>
            <a:endParaRPr lang="zh-CN" altLang="en-US" sz="540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93950" y="1663065"/>
            <a:ext cx="781240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不知道具体的循环次数时怎么办？</a:t>
            </a:r>
            <a:endParaRPr lang="zh-CN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15975" y="613410"/>
            <a:ext cx="1074737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FF0000"/>
                </a:solidFill>
              </a:rPr>
              <a:t>例5：</a:t>
            </a:r>
            <a:r>
              <a:rPr lang="en-US" altLang="zh-CN" sz="3200" b="1">
                <a:solidFill>
                  <a:schemeClr val="bg1"/>
                </a:solidFill>
              </a:rPr>
              <a:t>求s=1 +2 +3……+n，当加到第几项时，s的值会超过10？</a:t>
            </a:r>
            <a:endParaRPr lang="en-US" altLang="zh-CN" sz="3200" b="1">
              <a:solidFill>
                <a:schemeClr val="bg1"/>
              </a:solidFill>
            </a:endParaRPr>
          </a:p>
        </p:txBody>
      </p:sp>
      <p:pic>
        <p:nvPicPr>
          <p:cNvPr id="3" name="图片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095" y="1594485"/>
            <a:ext cx="3154045" cy="42621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16100" y="464820"/>
            <a:ext cx="10358120" cy="4121785"/>
            <a:chOff x="2860" y="732"/>
            <a:chExt cx="16312" cy="6491"/>
          </a:xfrm>
        </p:grpSpPr>
        <p:sp>
          <p:nvSpPr>
            <p:cNvPr id="4" name="文本框 3"/>
            <p:cNvSpPr txBox="1"/>
            <p:nvPr/>
          </p:nvSpPr>
          <p:spPr>
            <a:xfrm>
              <a:off x="2860" y="1651"/>
              <a:ext cx="16312" cy="557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800" b="1">
                  <a:solidFill>
                    <a:schemeClr val="bg1"/>
                  </a:solidFill>
                </a:rPr>
                <a:t>while(</a:t>
              </a:r>
              <a:r>
                <a:rPr lang="en-US" altLang="zh-CN" sz="2800" b="1">
                  <a:solidFill>
                    <a:srgbClr val="FF0000"/>
                  </a:solidFill>
                </a:rPr>
                <a:t>条件表达式</a:t>
              </a:r>
              <a:r>
                <a:rPr lang="en-US" altLang="zh-CN" sz="2800" b="1">
                  <a:solidFill>
                    <a:schemeClr val="bg1"/>
                  </a:solidFill>
                </a:rPr>
                <a:t>)</a:t>
              </a:r>
              <a:endParaRPr lang="en-US" altLang="zh-CN" sz="2800" b="1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800" b="1">
                  <a:solidFill>
                    <a:schemeClr val="bg1"/>
                  </a:solidFill>
                </a:rPr>
                <a:t>{ 语句1；</a:t>
              </a:r>
              <a:endParaRPr lang="en-US" altLang="zh-CN" sz="2800" b="1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800" b="1">
                  <a:solidFill>
                    <a:schemeClr val="bg1"/>
                  </a:solidFill>
                </a:rPr>
                <a:t>语句2；</a:t>
              </a:r>
              <a:endParaRPr lang="en-US" altLang="zh-CN" sz="2800" b="1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800" b="1">
                  <a:solidFill>
                    <a:schemeClr val="bg1"/>
                  </a:solidFill>
                </a:rPr>
                <a:t>........ }</a:t>
              </a:r>
              <a:endParaRPr lang="en-US" altLang="zh-CN" sz="2800" b="1">
                <a:solidFill>
                  <a:schemeClr val="bg1"/>
                </a:solidFill>
              </a:endParaRPr>
            </a:p>
            <a:p>
              <a:endParaRPr lang="en-US" altLang="zh-CN" sz="2800" b="1">
                <a:solidFill>
                  <a:schemeClr val="bg1"/>
                </a:solidFill>
              </a:endParaRPr>
            </a:p>
            <a:p>
              <a:endParaRPr lang="zh-CN" alt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972" y="732"/>
              <a:ext cx="4439" cy="9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200" b="1">
                  <a:solidFill>
                    <a:srgbClr val="FF0000"/>
                  </a:solidFill>
                  <a:sym typeface="+mn-ea"/>
                </a:rPr>
                <a:t>while</a:t>
              </a:r>
              <a:r>
                <a:rPr lang="zh-CN" altLang="zh-CN" sz="3200" b="1">
                  <a:solidFill>
                    <a:srgbClr val="FF0000"/>
                  </a:solidFill>
                  <a:sym typeface="+mn-ea"/>
                </a:rPr>
                <a:t>循环：</a:t>
              </a:r>
              <a:endParaRPr lang="zh-CN" altLang="zh-CN" sz="3200" b="1">
                <a:solidFill>
                  <a:srgbClr val="FF0000"/>
                </a:solidFill>
                <a:sym typeface="+mn-ea"/>
              </a:endParaRPr>
            </a:p>
          </p:txBody>
        </p:sp>
      </p:grpSp>
      <p:pic>
        <p:nvPicPr>
          <p:cNvPr id="8" name="图片 7" descr="2"/>
          <p:cNvPicPr>
            <a:picLocks noChangeAspect="1"/>
          </p:cNvPicPr>
          <p:nvPr/>
        </p:nvPicPr>
        <p:blipFill>
          <a:blip r:embed="rId2"/>
          <a:srcRect t="35221" b="25700"/>
          <a:stretch>
            <a:fillRect/>
          </a:stretch>
        </p:blipFill>
        <p:spPr>
          <a:xfrm>
            <a:off x="5878830" y="1280160"/>
            <a:ext cx="3894455" cy="24060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15975" y="613410"/>
            <a:ext cx="1074737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FF0000"/>
                </a:solidFill>
              </a:rPr>
              <a:t>例6：</a:t>
            </a:r>
            <a:r>
              <a:rPr lang="zh-CN" altLang="en-US" sz="3200" dirty="0" smtClean="0">
                <a:solidFill>
                  <a:schemeClr val="bg1"/>
                </a:solidFill>
                <a:sym typeface="+mn-ea"/>
              </a:rPr>
              <a:t>编写程序求输入的数值的总和，以</a:t>
            </a:r>
            <a:r>
              <a:rPr lang="en-US" altLang="zh-CN" sz="3200" dirty="0" smtClean="0">
                <a:solidFill>
                  <a:schemeClr val="bg1"/>
                </a:solidFill>
                <a:sym typeface="+mn-ea"/>
              </a:rPr>
              <a:t>-1</a:t>
            </a:r>
            <a:r>
              <a:rPr lang="zh-CN" altLang="en-US" sz="3200" dirty="0" smtClean="0">
                <a:solidFill>
                  <a:schemeClr val="bg1"/>
                </a:solidFill>
                <a:sym typeface="+mn-ea"/>
              </a:rPr>
              <a:t>表示输入结束。</a:t>
            </a:r>
            <a:endParaRPr lang="zh-CN" altLang="en-US" sz="3200" b="1" dirty="0" smtClean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5" name="图片 4" descr="C:\Users\sony\Desktop\3.png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74783" y="1564005"/>
            <a:ext cx="3197860" cy="42075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3766185" y="1458595"/>
            <a:ext cx="4659630" cy="267652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800" dirty="0" smtClean="0"/>
              <a:t>do</a:t>
            </a:r>
            <a:endParaRPr lang="en-US" altLang="zh-CN" sz="2800" dirty="0" smtClean="0"/>
          </a:p>
          <a:p>
            <a:r>
              <a:rPr lang="en-US" altLang="zh-CN" sz="2800" dirty="0" smtClean="0"/>
              <a:t>{</a:t>
            </a:r>
            <a:endParaRPr lang="en-US" altLang="zh-CN" sz="2800" dirty="0" smtClean="0"/>
          </a:p>
          <a:p>
            <a:r>
              <a:rPr lang="en-US" altLang="zh-CN" sz="2800" dirty="0" smtClean="0"/>
              <a:t>    </a:t>
            </a:r>
            <a:r>
              <a:rPr lang="zh-CN" altLang="en-US" sz="2800" dirty="0" smtClean="0"/>
              <a:t>语句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；</a:t>
            </a:r>
            <a:endParaRPr lang="en-US" altLang="zh-CN" sz="2800" dirty="0" smtClean="0"/>
          </a:p>
          <a:p>
            <a:r>
              <a:rPr lang="en-US" altLang="zh-CN" sz="2800" dirty="0" smtClean="0"/>
              <a:t>    </a:t>
            </a:r>
            <a:r>
              <a:rPr lang="zh-CN" altLang="en-US" sz="2800" dirty="0" smtClean="0"/>
              <a:t>语句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；</a:t>
            </a:r>
            <a:endParaRPr lang="en-US" altLang="zh-CN" sz="2800" dirty="0" smtClean="0"/>
          </a:p>
          <a:p>
            <a:r>
              <a:rPr lang="en-US" altLang="zh-CN" sz="2800" dirty="0" smtClean="0"/>
              <a:t>    …</a:t>
            </a:r>
            <a:endParaRPr lang="en-US" altLang="zh-CN" sz="2800" dirty="0" smtClean="0"/>
          </a:p>
          <a:p>
            <a:r>
              <a:rPr lang="en-US" altLang="zh-CN" sz="2800" dirty="0" smtClean="0"/>
              <a:t>}while</a:t>
            </a:r>
            <a:r>
              <a:rPr lang="zh-CN" altLang="en-US" sz="2800" dirty="0" smtClean="0"/>
              <a:t>（条件表达式）</a:t>
            </a:r>
            <a:r>
              <a:rPr lang="zh-CN" altLang="en-US" sz="2800" dirty="0" smtClean="0"/>
              <a:t>；</a:t>
            </a:r>
            <a:endParaRPr lang="zh-CN" altLang="en-US" sz="2800" dirty="0" smtClean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0740" y="595630"/>
            <a:ext cx="1070356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for，while与do while循环的使用场景</a:t>
            </a:r>
            <a:endParaRPr lang="zh-CN" altLang="en-US" sz="36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36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当循环次数固定的时候，使用for循环。</a:t>
            </a:r>
            <a:endParaRPr lang="zh-CN" altLang="en-US" sz="3600" b="1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3600" b="1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36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当循环次数不固定且需要判断之后再执行循环操作的时候，使用while循环。</a:t>
            </a:r>
            <a:endParaRPr lang="zh-CN" altLang="en-US" sz="3600" b="1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3600" b="1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36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当循环次数不固定且至少会执行一次循环操作的时候，使用do while循环。</a:t>
            </a:r>
            <a:endParaRPr lang="zh-CN" altLang="en-US" sz="3600" b="1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66820" y="1993265"/>
            <a:ext cx="465836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88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循环语句</a:t>
            </a:r>
            <a:endParaRPr lang="zh-CN" altLang="en-US" sz="8800" b="1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84095" y="729615"/>
            <a:ext cx="827024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循环：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控制语句块重复执行的结构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。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24405" y="2065020"/>
            <a:ext cx="774255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            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for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循环；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		    while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循环；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        do-while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循环。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769745" y="316230"/>
            <a:ext cx="63004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</a:rPr>
              <a:t>输出</a:t>
            </a:r>
            <a:r>
              <a:rPr lang="en-US" altLang="zh-CN" sz="4400">
                <a:solidFill>
                  <a:srgbClr val="FF0000"/>
                </a:solidFill>
              </a:rPr>
              <a:t>100</a:t>
            </a:r>
            <a:r>
              <a:rPr lang="zh-CN" altLang="en-US" sz="4400">
                <a:solidFill>
                  <a:srgbClr val="FF0000"/>
                </a:solidFill>
              </a:rPr>
              <a:t>次呢 </a:t>
            </a:r>
            <a:r>
              <a:rPr lang="zh-CN" altLang="en-US" sz="5400">
                <a:solidFill>
                  <a:srgbClr val="FF0000"/>
                </a:solidFill>
              </a:rPr>
              <a:t>？？</a:t>
            </a:r>
            <a:endParaRPr lang="zh-CN" altLang="en-US" sz="54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90925" y="1304925"/>
            <a:ext cx="562546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chemeClr val="bg1"/>
                </a:solidFill>
              </a:rPr>
              <a:t>#include&lt;cstdio&gt;</a:t>
            </a:r>
            <a:endParaRPr lang="en-US" altLang="zh-CN" sz="2000" b="1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chemeClr val="bg1"/>
                </a:solidFill>
              </a:rPr>
              <a:t>using namespace std</a:t>
            </a:r>
            <a:r>
              <a:rPr lang="zh-CN" altLang="en-US" sz="2000" b="1">
                <a:solidFill>
                  <a:schemeClr val="bg1"/>
                </a:solidFill>
              </a:rPr>
              <a:t>；</a:t>
            </a:r>
            <a:endParaRPr lang="en-US" altLang="zh-CN" sz="2000" b="1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chemeClr val="bg1"/>
                </a:solidFill>
              </a:rPr>
              <a:t>int main()</a:t>
            </a:r>
            <a:endParaRPr lang="en-US" altLang="zh-CN" sz="2000" b="1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chemeClr val="bg1"/>
                </a:solidFill>
              </a:rPr>
              <a:t>{</a:t>
            </a:r>
            <a:endParaRPr lang="en-US" altLang="zh-CN" sz="2000" b="1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rgbClr val="FF0000"/>
                </a:solidFill>
              </a:rPr>
              <a:t>for(int i=1;i&lt;=100;i++)</a:t>
            </a:r>
            <a:endParaRPr lang="en-US" altLang="zh-CN" sz="2000" b="1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chemeClr val="bg1"/>
                </a:solidFill>
              </a:rPr>
              <a:t>{</a:t>
            </a:r>
            <a:endParaRPr lang="en-US" altLang="zh-CN" sz="2000" b="1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/>
              <a:t>	</a:t>
            </a:r>
            <a:r>
              <a:rPr lang="en-US" altLang="zh-CN" sz="2000" b="1">
                <a:solidFill>
                  <a:srgbClr val="00B050"/>
                </a:solidFill>
              </a:rPr>
              <a:t>printf("hello world\n");</a:t>
            </a:r>
            <a:endParaRPr lang="en-US" altLang="zh-CN" sz="2000" b="1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chemeClr val="bg1"/>
                </a:solidFill>
              </a:rPr>
              <a:t>}</a:t>
            </a:r>
            <a:endParaRPr lang="en-US" altLang="zh-CN" sz="2000" b="1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chemeClr val="bg1"/>
                </a:solidFill>
              </a:rPr>
              <a:t>return 0;</a:t>
            </a:r>
            <a:endParaRPr lang="en-US" altLang="zh-CN" sz="2000" b="1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chemeClr val="bg1"/>
                </a:solidFill>
              </a:rPr>
              <a:t>}</a:t>
            </a:r>
            <a:endParaRPr lang="en-US" altLang="zh-CN" sz="2000" b="1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69970" y="3234690"/>
            <a:ext cx="3924935" cy="18000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40865" y="461645"/>
            <a:ext cx="908685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for</a:t>
            </a:r>
            <a:r>
              <a:rPr lang="en-US" altLang="zh-CN" sz="32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表达式1</a:t>
            </a:r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；</a:t>
            </a:r>
            <a:r>
              <a:rPr lang="en-US" altLang="zh-CN" sz="3200" b="1">
                <a:solidFill>
                  <a:srgbClr val="92D05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表达式2</a:t>
            </a:r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；</a:t>
            </a:r>
            <a:r>
              <a:rPr lang="en-US" altLang="zh-CN" sz="3200" b="1">
                <a:solidFill>
                  <a:srgbClr val="FFC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表达式3</a:t>
            </a:r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</a:t>
            </a:r>
            <a:endParaRPr lang="en-US" altLang="zh-CN" sz="32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{</a:t>
            </a:r>
            <a:endParaRPr lang="en-US" altLang="zh-CN" sz="32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	</a:t>
            </a: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语句块；</a:t>
            </a:r>
            <a:endParaRPr lang="en-US" altLang="zh-CN" sz="32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}</a:t>
            </a:r>
            <a:endParaRPr lang="en-US" altLang="zh-CN" sz="32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表达式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</a:t>
            </a: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：循环控制变量初值；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200" b="1">
                <a:solidFill>
                  <a:srgbClr val="92D05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表达式</a:t>
            </a:r>
            <a:r>
              <a:rPr lang="en-US" altLang="zh-CN" sz="3200" b="1">
                <a:solidFill>
                  <a:srgbClr val="92D05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</a:t>
            </a: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：是一个关系表达式，决定什么时候退出循环；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200" b="1">
                <a:solidFill>
                  <a:srgbClr val="FFC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表达式</a:t>
            </a:r>
            <a:r>
              <a:rPr lang="en-US" altLang="zh-CN" sz="3200" b="1">
                <a:solidFill>
                  <a:srgbClr val="FFC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</a:t>
            </a: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：循环控制变量变化的步长；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这三个部分用</a:t>
            </a:r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 </a:t>
            </a: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；</a:t>
            </a:r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</a:t>
            </a: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</a:t>
            </a: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分号</a:t>
            </a: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）隔开。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69655" y="461645"/>
            <a:ext cx="31686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for</a:t>
            </a:r>
            <a:r>
              <a:rPr lang="zh-CN" altLang="en-US" sz="2800" b="1"/>
              <a:t>(</a:t>
            </a:r>
            <a:r>
              <a:rPr lang="zh-CN" altLang="en-US" sz="2800" b="1">
                <a:solidFill>
                  <a:srgbClr val="FF0000"/>
                </a:solidFill>
              </a:rPr>
              <a:t>i=1</a:t>
            </a:r>
            <a:r>
              <a:rPr lang="zh-CN" altLang="en-US" sz="2800" b="1"/>
              <a:t>;</a:t>
            </a:r>
            <a:r>
              <a:rPr lang="zh-CN" altLang="en-US" sz="2800" b="1">
                <a:solidFill>
                  <a:srgbClr val="92D050"/>
                </a:solidFill>
              </a:rPr>
              <a:t>i&lt;=100</a:t>
            </a:r>
            <a:r>
              <a:rPr lang="zh-CN" altLang="en-US" sz="2800" b="1"/>
              <a:t>;</a:t>
            </a:r>
            <a:r>
              <a:rPr lang="zh-CN" altLang="en-US" sz="2800" b="1">
                <a:solidFill>
                  <a:srgbClr val="FFC000"/>
                </a:solidFill>
              </a:rPr>
              <a:t>i++</a:t>
            </a:r>
            <a:r>
              <a:rPr lang="zh-CN" altLang="en-US" sz="2800" b="1"/>
              <a:t>)</a:t>
            </a:r>
            <a:endParaRPr lang="zh-CN" altLang="en-US" sz="2800" b="1"/>
          </a:p>
        </p:txBody>
      </p:sp>
      <p:sp>
        <p:nvSpPr>
          <p:cNvPr id="6" name="文本框 5"/>
          <p:cNvSpPr txBox="1"/>
          <p:nvPr/>
        </p:nvSpPr>
        <p:spPr>
          <a:xfrm>
            <a:off x="3215640" y="5031740"/>
            <a:ext cx="379603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sym typeface="+mn-ea"/>
              </a:rPr>
              <a:t>        for(int i=100;i&gt;=1;i--)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2915285" y="5519420"/>
            <a:ext cx="428688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sym typeface="+mn-ea"/>
              </a:rPr>
              <a:t>        for(int i=1;i&lt;=100;i=i+2 )</a:t>
            </a:r>
            <a:endParaRPr lang="zh-CN" altLang="en-US" sz="24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9780" y="1575435"/>
            <a:ext cx="434149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for</a:t>
            </a:r>
            <a:r>
              <a:rPr lang="zh-CN" altLang="en-US" sz="40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语句</a:t>
            </a:r>
            <a:endParaRPr lang="zh-CN" altLang="en-US" sz="4000" b="1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40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执行过程</a:t>
            </a:r>
            <a:r>
              <a:rPr lang="en-US" altLang="zh-CN" sz="40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</a:t>
            </a:r>
            <a:endParaRPr lang="en-US" altLang="zh-CN" sz="4000" b="1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21275" y="365125"/>
            <a:ext cx="452437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chemeClr val="bg1"/>
                </a:solidFill>
                <a:sym typeface="+mn-ea"/>
              </a:rPr>
              <a:t>#include&lt;cstdio&gt;</a:t>
            </a:r>
            <a:endParaRPr lang="en-US" altLang="zh-CN" sz="2400" b="1">
              <a:solidFill>
                <a:schemeClr val="bg1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chemeClr val="bg1"/>
                </a:solidFill>
                <a:sym typeface="+mn-ea"/>
              </a:rPr>
              <a:t>using namespace std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；</a:t>
            </a:r>
            <a:endParaRPr lang="en-US" altLang="zh-CN" sz="2400" b="1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chemeClr val="bg1"/>
                </a:solidFill>
                <a:sym typeface="+mn-ea"/>
              </a:rPr>
              <a:t>int main()</a:t>
            </a:r>
            <a:endParaRPr lang="en-US" altLang="zh-CN" sz="2400" b="1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chemeClr val="bg1"/>
                </a:solidFill>
                <a:sym typeface="+mn-ea"/>
              </a:rPr>
              <a:t>{</a:t>
            </a:r>
            <a:endParaRPr lang="en-US" altLang="zh-CN" sz="2400" b="1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sym typeface="+mn-ea"/>
              </a:rPr>
              <a:t>for(int i=1;i&lt;=100;i++)</a:t>
            </a:r>
            <a:endParaRPr lang="en-US" altLang="zh-CN" sz="2400" b="1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chemeClr val="bg1"/>
                </a:solidFill>
                <a:sym typeface="+mn-ea"/>
              </a:rPr>
              <a:t>{</a:t>
            </a:r>
            <a:endParaRPr lang="en-US" altLang="zh-CN" sz="2400" b="1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ym typeface="+mn-ea"/>
              </a:rPr>
              <a:t>	</a:t>
            </a:r>
            <a:r>
              <a:rPr lang="en-US" altLang="zh-CN" sz="2400" b="1">
                <a:solidFill>
                  <a:srgbClr val="00B050"/>
                </a:solidFill>
                <a:sym typeface="+mn-ea"/>
              </a:rPr>
              <a:t>printf("hello world\n");</a:t>
            </a:r>
            <a:endParaRPr lang="en-US" altLang="zh-CN" sz="2400" b="1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chemeClr val="bg1"/>
                </a:solidFill>
                <a:sym typeface="+mn-ea"/>
              </a:rPr>
              <a:t>}</a:t>
            </a:r>
            <a:endParaRPr lang="en-US" altLang="zh-CN" sz="2400" b="1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chemeClr val="bg1"/>
                </a:solidFill>
                <a:sym typeface="+mn-ea"/>
              </a:rPr>
              <a:t>return 0;</a:t>
            </a:r>
            <a:endParaRPr lang="en-US" altLang="zh-CN" sz="2400" b="1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chemeClr val="bg1"/>
                </a:solidFill>
                <a:sym typeface="+mn-ea"/>
              </a:rPr>
              <a:t>}</a:t>
            </a:r>
            <a:endParaRPr lang="en-US" altLang="zh-CN" sz="2400" b="1">
              <a:solidFill>
                <a:schemeClr val="bg1"/>
              </a:solidFill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17650" y="536575"/>
            <a:ext cx="778954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例</a:t>
            </a:r>
            <a:r>
              <a:rPr lang="en-US" altLang="zh-CN" sz="2800" b="1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：</a:t>
            </a:r>
            <a:r>
              <a:rPr lang="zh-CN" altLang="en-US" sz="2800" b="1">
                <a:solidFill>
                  <a:schemeClr val="bg1"/>
                </a:solidFill>
                <a:sym typeface="+mn-ea"/>
              </a:rPr>
              <a:t>利用</a:t>
            </a:r>
            <a:r>
              <a:rPr lang="en-US" altLang="zh-CN" sz="2800" b="1">
                <a:solidFill>
                  <a:schemeClr val="bg1"/>
                </a:solidFill>
                <a:sym typeface="+mn-ea"/>
              </a:rPr>
              <a:t>for</a:t>
            </a:r>
            <a:r>
              <a:rPr lang="zh-CN" altLang="en-US" sz="2800" b="1">
                <a:solidFill>
                  <a:schemeClr val="bg1"/>
                </a:solidFill>
                <a:sym typeface="+mn-ea"/>
              </a:rPr>
              <a:t>循环，计算出</a:t>
            </a:r>
            <a:r>
              <a:rPr lang="en-US" altLang="zh-CN" sz="2800" b="1">
                <a:solidFill>
                  <a:schemeClr val="bg1"/>
                </a:solidFill>
                <a:sym typeface="+mn-ea"/>
              </a:rPr>
              <a:t>1+2+3+...+100</a:t>
            </a:r>
            <a:r>
              <a:rPr lang="zh-CN" altLang="en-US" sz="2800" b="1">
                <a:solidFill>
                  <a:schemeClr val="bg1"/>
                </a:solidFill>
                <a:sym typeface="+mn-ea"/>
              </a:rPr>
              <a:t>的和。</a:t>
            </a:r>
            <a:endParaRPr lang="zh-CN" altLang="en-US" sz="28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50340" y="1766570"/>
            <a:ext cx="64566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sym typeface="+mn-ea"/>
              </a:rPr>
              <a:t>例2：</a:t>
            </a:r>
            <a:r>
              <a:rPr lang="zh-CN" altLang="en-US" sz="2800" b="1">
                <a:solidFill>
                  <a:schemeClr val="bg1"/>
                </a:solidFill>
                <a:sym typeface="+mn-ea"/>
              </a:rPr>
              <a:t>利用for循环，输出1-100之间所有偶数及它们的偶数和。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60500" y="3325495"/>
            <a:ext cx="10090150" cy="798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例</a:t>
            </a:r>
            <a:r>
              <a:rPr lang="en-US" altLang="zh-CN" sz="2800" b="1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：</a:t>
            </a:r>
            <a:r>
              <a:rPr lang="zh-CN" altLang="en-US" sz="2800" b="1">
                <a:solidFill>
                  <a:schemeClr val="bg1"/>
                </a:solidFill>
                <a:sym typeface="+mn-ea"/>
              </a:rPr>
              <a:t>利用for循环,分别计算1—100中奇数的和、偶数的和。</a:t>
            </a:r>
            <a:br>
              <a:rPr lang="zh-CN" altLang="en-US" sz="2800" b="1">
                <a:solidFill>
                  <a:schemeClr val="bg1"/>
                </a:solidFill>
                <a:sym typeface="+mn-ea"/>
              </a:rPr>
            </a:b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74115" y="737235"/>
            <a:ext cx="1006030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sym typeface="+mn-ea"/>
              </a:rPr>
              <a:t>利用for循环，输出1+2+3+...+100的和，重复加10次。</a:t>
            </a:r>
            <a:endParaRPr lang="en-US" altLang="zh-CN" sz="2800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775" y="1617980"/>
            <a:ext cx="4169410" cy="42881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43380" y="718820"/>
            <a:ext cx="10090150" cy="798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例</a:t>
            </a:r>
            <a:r>
              <a:rPr lang="en-US" altLang="zh-CN" sz="2800" b="1">
                <a:solidFill>
                  <a:srgbClr val="FF0000"/>
                </a:solidFill>
                <a:sym typeface="+mn-ea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：</a:t>
            </a:r>
            <a:r>
              <a:rPr lang="zh-CN" altLang="en-US" sz="2800" b="1">
                <a:solidFill>
                  <a:schemeClr val="bg1"/>
                </a:solidFill>
                <a:sym typeface="+mn-ea"/>
              </a:rPr>
              <a:t>求1！+2！+3！+4！的值</a:t>
            </a:r>
            <a:br>
              <a:rPr lang="zh-CN" altLang="en-US" sz="2800" b="1">
                <a:solidFill>
                  <a:schemeClr val="bg1"/>
                </a:solidFill>
                <a:sym typeface="+mn-ea"/>
              </a:rPr>
            </a:br>
            <a:endParaRPr lang="zh-CN" altLang="en-US"/>
          </a:p>
        </p:txBody>
      </p:sp>
      <p:pic>
        <p:nvPicPr>
          <p:cNvPr id="3" name="图片 2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445" y="1328420"/>
            <a:ext cx="3580130" cy="46247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COMMONDATA" val="eyJoZGlkIjoiMTAzZGVhODBhNzYxOGFjYTAwNTk1MzUwMWEzZjY3MWEifQ=="/>
  <p:tag name="KSO_WPP_MARK_KEY" val="b8aa0a66-bec5-4c04-9810-2cd4aad3c78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1145</Words>
  <Application>WPS 演示</Application>
  <PresentationFormat>宽屏</PresentationFormat>
  <Paragraphs>112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宋体</vt:lpstr>
      <vt:lpstr>Wingdings</vt:lpstr>
      <vt:lpstr>Wingdings</vt:lpstr>
      <vt:lpstr>华文新魏</vt:lpstr>
      <vt:lpstr>华文楷体</vt:lpstr>
      <vt:lpstr>华文中宋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sony</cp:lastModifiedBy>
  <cp:revision>190</cp:revision>
  <dcterms:created xsi:type="dcterms:W3CDTF">2019-06-19T02:08:00Z</dcterms:created>
  <dcterms:modified xsi:type="dcterms:W3CDTF">2022-12-05T01:44:40Z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ICV">
    <vt:lpwstr>9B0AC2F7098C474AA99B0EA87C65CEBC</vt:lpwstr>
  </property>
</Properties>
</file>