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0" r:id="rId4"/>
    <p:sldId id="260" r:id="rId5"/>
    <p:sldId id="262" r:id="rId6"/>
    <p:sldId id="263" r:id="rId7"/>
    <p:sldId id="264" r:id="rId8"/>
    <p:sldId id="265" r:id="rId9"/>
    <p:sldId id="266" r:id="rId10"/>
    <p:sldId id="261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661353"/>
            <a:ext cx="9144000" cy="23876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分支结构</a:t>
            </a:r>
            <a:r>
              <a:rPr lang="en-US" altLang="zh-CN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选择语句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 sz="4400">
                <a:solidFill>
                  <a:srgbClr val="FF0000"/>
                </a:solidFill>
              </a:rPr>
              <a:t>if……else……</a:t>
            </a:r>
            <a:endParaRPr lang="en-US" altLang="zh-CN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1426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2.</a:t>
            </a:r>
            <a:r>
              <a:rPr lang="zh-CN" altLang="en-US" sz="2800" b="1">
                <a:solidFill>
                  <a:schemeClr val="bg1"/>
                </a:solidFill>
              </a:rPr>
              <a:t>双分支结构</a:t>
            </a:r>
            <a:r>
              <a:rPr lang="en-US" altLang="zh-CN" sz="2800" b="1">
                <a:solidFill>
                  <a:schemeClr val="bg1"/>
                </a:solidFill>
              </a:rPr>
              <a:t>——if-else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bg1"/>
                </a:solidFill>
              </a:rPr>
              <a:t>例题：输出两个</a:t>
            </a:r>
            <a:r>
              <a:rPr lang="zh-CN" altLang="en-US" sz="2800" b="1">
                <a:solidFill>
                  <a:schemeClr val="bg1"/>
                </a:solidFill>
              </a:rPr>
              <a:t>整数中较大的</a:t>
            </a:r>
            <a:r>
              <a:rPr lang="zh-CN" altLang="en-US" sz="2800" b="1">
                <a:solidFill>
                  <a:schemeClr val="bg1"/>
                </a:solidFill>
              </a:rPr>
              <a:t>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1426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2.</a:t>
            </a:r>
            <a:r>
              <a:rPr lang="zh-CN" altLang="en-US" sz="2800" b="1">
                <a:solidFill>
                  <a:schemeClr val="bg1"/>
                </a:solidFill>
              </a:rPr>
              <a:t>双分支结构</a:t>
            </a:r>
            <a:r>
              <a:rPr lang="en-US" altLang="zh-CN" sz="2800" b="1">
                <a:solidFill>
                  <a:schemeClr val="bg1"/>
                </a:solidFill>
              </a:rPr>
              <a:t>——if-else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bg1"/>
                </a:solidFill>
              </a:rPr>
              <a:t>例题：输出两个</a:t>
            </a:r>
            <a:r>
              <a:rPr lang="zh-CN" altLang="en-US" sz="2800" b="1">
                <a:solidFill>
                  <a:schemeClr val="bg1"/>
                </a:solidFill>
              </a:rPr>
              <a:t>整数中较大的</a:t>
            </a:r>
            <a:r>
              <a:rPr lang="zh-CN" altLang="en-US" sz="2800" b="1">
                <a:solidFill>
                  <a:schemeClr val="bg1"/>
                </a:solidFill>
              </a:rPr>
              <a:t>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9045" y="1355725"/>
            <a:ext cx="494538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3.</a:t>
            </a:r>
            <a:r>
              <a:rPr lang="zh-CN" altLang="en-US" sz="2800" b="1">
                <a:solidFill>
                  <a:schemeClr val="bg1"/>
                </a:solidFill>
              </a:rPr>
              <a:t>多分支结构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2115820"/>
            <a:ext cx="3474720" cy="3512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605" y="1864360"/>
            <a:ext cx="3810000" cy="40157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94530" y="1127760"/>
            <a:ext cx="7577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C00000"/>
                </a:solidFill>
              </a:rPr>
              <a:t>*</a:t>
            </a:r>
            <a:r>
              <a:rPr lang="zh-CN" altLang="en-US" sz="2800" b="1">
                <a:solidFill>
                  <a:srgbClr val="C00000"/>
                </a:solidFill>
              </a:rPr>
              <a:t>每个</a:t>
            </a:r>
            <a:r>
              <a:rPr lang="en-US" altLang="zh-CN" sz="2800" b="1">
                <a:solidFill>
                  <a:srgbClr val="C00000"/>
                </a:solidFill>
              </a:rPr>
              <a:t>else</a:t>
            </a:r>
            <a:r>
              <a:rPr lang="zh-CN" altLang="en-US" sz="2800" b="1">
                <a:solidFill>
                  <a:srgbClr val="C00000"/>
                </a:solidFill>
              </a:rPr>
              <a:t>与它上面的最近的没有被匹配的</a:t>
            </a:r>
            <a:r>
              <a:rPr lang="en-US" altLang="zh-CN" sz="2800" b="1">
                <a:solidFill>
                  <a:srgbClr val="C00000"/>
                </a:solidFill>
              </a:rPr>
              <a:t>if</a:t>
            </a:r>
            <a:r>
              <a:rPr lang="zh-CN" altLang="en-US" sz="2800" b="1">
                <a:solidFill>
                  <a:srgbClr val="C00000"/>
                </a:solidFill>
              </a:rPr>
              <a:t>配对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3.</a:t>
            </a:r>
            <a:r>
              <a:rPr lang="zh-CN" altLang="en-US" sz="2800" b="1">
                <a:solidFill>
                  <a:schemeClr val="bg1"/>
                </a:solidFill>
              </a:rPr>
              <a:t>多分支结构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例题：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输出三个整数中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最大的数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3.</a:t>
            </a:r>
            <a:r>
              <a:rPr lang="zh-CN" altLang="en-US" sz="2800" b="1">
                <a:solidFill>
                  <a:schemeClr val="bg1"/>
                </a:solidFill>
              </a:rPr>
              <a:t>多分支结构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例题：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输出三个整数中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最大的数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）</a:t>
            </a:r>
            <a:r>
              <a:rPr lang="en-US" altLang="zh-CN" sz="2800" b="1">
                <a:solidFill>
                  <a:schemeClr val="bg1"/>
                </a:solidFill>
              </a:rPr>
              <a:t>a&gt;b      a&gt;c    输出a</a:t>
            </a:r>
            <a:endParaRPr lang="en-US" altLang="zh-CN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                   a&lt;=c  输出c</a:t>
            </a:r>
            <a:endParaRPr lang="en-US" altLang="zh-CN" sz="2800" b="1">
              <a:solidFill>
                <a:schemeClr val="bg1"/>
              </a:solidFill>
            </a:endParaRPr>
          </a:p>
          <a:p>
            <a:endParaRPr lang="en-US" altLang="zh-CN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）</a:t>
            </a:r>
            <a:r>
              <a:rPr lang="en-US" altLang="zh-CN" sz="2800" b="1">
                <a:solidFill>
                  <a:schemeClr val="bg1"/>
                </a:solidFill>
              </a:rPr>
              <a:t>a&lt;=b    b&gt;c    输出b</a:t>
            </a:r>
            <a:endParaRPr lang="en-US" altLang="zh-CN" sz="28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                    b&lt;=c  输出c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1975" y="1243330"/>
            <a:ext cx="3559175" cy="4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785" y="1174115"/>
            <a:ext cx="10275570" cy="30137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zh-CN" altLang="en-US" sz="2800" b="1">
                <a:solidFill>
                  <a:schemeClr val="bg1"/>
                </a:solidFill>
              </a:rPr>
              <a:t>练习题</a:t>
            </a:r>
            <a:endParaRPr lang="zh-CN" altLang="en-US" sz="2800" b="1">
              <a:solidFill>
                <a:schemeClr val="bg1"/>
              </a:solidFill>
            </a:endParaRPr>
          </a:p>
          <a:p>
            <a:pPr>
              <a:lnSpc>
                <a:spcPct val="1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1、从键盘读入一个字母，如果是小写字母，转换相应的大写字母，如果是大写字母，转换成相应的小写字母。</a:t>
            </a: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190000"/>
              </a:lnSpc>
            </a:pPr>
            <a:r>
              <a:rPr lang="en-US" altLang="zh-CN" sz="2400">
                <a:solidFill>
                  <a:schemeClr val="bg1"/>
                </a:solidFill>
              </a:rPr>
              <a:t>2、从键盘输入一个数，如果是两位数那么输入yes否则输入no。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9675" y="739775"/>
            <a:ext cx="10275570" cy="1610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90000"/>
              </a:lnSpc>
            </a:pPr>
            <a:r>
              <a:rPr lang="zh-CN" altLang="en-US" sz="2800" b="1">
                <a:solidFill>
                  <a:schemeClr val="bg1"/>
                </a:solidFill>
              </a:rPr>
              <a:t>练习题</a:t>
            </a:r>
            <a:endParaRPr lang="zh-CN" altLang="en-US" sz="2800" b="1">
              <a:solidFill>
                <a:schemeClr val="bg1"/>
              </a:solidFill>
            </a:endParaRPr>
          </a:p>
          <a:p>
            <a:pPr>
              <a:lnSpc>
                <a:spcPct val="190000"/>
              </a:lnSpc>
            </a:pP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4610" y="1807845"/>
            <a:ext cx="3771265" cy="3239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807845"/>
            <a:ext cx="3404235" cy="324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22985" y="184150"/>
            <a:ext cx="9453880" cy="6030595"/>
          </a:xfrm>
        </p:spPr>
        <p:txBody>
          <a:bodyPr>
            <a:noAutofit/>
          </a:bodyPr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</a:rPr>
              <a:t>题目描述</a:t>
            </a:r>
            <a:endParaRPr lang="zh-CN" altLang="en-US" sz="1600" b="1" strike="noStrike" noProof="1"/>
          </a:p>
          <a:p>
            <a:pPr fontAlgn="base">
              <a:lnSpc>
                <a:spcPct val="160000"/>
              </a:lnSpc>
            </a:pPr>
            <a:r>
              <a:rPr lang="zh-CN" altLang="en-US" sz="1600" b="1" strike="noStrike" noProof="1">
                <a:solidFill>
                  <a:schemeClr val="bg1"/>
                </a:solidFill>
              </a:rPr>
              <a:t>夏天到了，各家各户的用电量都增加了许多，相应的电费也交的更多了。小玉家今天收到了一份电费通知单。小玉看到上面写：据闽价电[2006]27号规定，月用电量在150千瓦时及以下部分按每千瓦时0.4463元执行，月用电量在151~400千瓦时的部分按每千瓦时0.4663元执行，月用电量在401千瓦时及以上部分按每千瓦时0.5663元执行;小玉想自己验证一下，电费通知单上应交电费的数目到底是否正确呢。请编写一个程序，已知用电总计，根据电价规定，计算出应交的电费应该是多少。</a:t>
            </a:r>
            <a:endParaRPr lang="zh-CN" altLang="en-US" sz="1600" b="1" strike="noStrike" noProof="1"/>
          </a:p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</a:rPr>
              <a:t>输入格式：</a:t>
            </a:r>
            <a:endParaRPr lang="zh-CN" altLang="en-US" sz="1600" b="1" strike="noStrike" noProof="1"/>
          </a:p>
          <a:p>
            <a:pPr fontAlgn="base">
              <a:lnSpc>
                <a:spcPct val="110000"/>
              </a:lnSpc>
            </a:pPr>
            <a:r>
              <a:rPr lang="zh-CN" altLang="en-US" sz="1600" b="1" strike="noStrike" noProof="1">
                <a:solidFill>
                  <a:schemeClr val="bg1"/>
                </a:solidFill>
              </a:rPr>
              <a:t>输入一个整数，表示用电总计（单位以千瓦时计），不超过10000。</a:t>
            </a:r>
            <a:endParaRPr lang="zh-CN" altLang="en-US" sz="1600" b="1" strike="noStrike" noProof="1"/>
          </a:p>
          <a:p>
            <a:pPr fontAlgn="base"/>
            <a:endParaRPr lang="zh-CN" altLang="en-US" sz="1600" b="1" strike="noStrike" noProof="1"/>
          </a:p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</a:rPr>
              <a:t>输出格式：</a:t>
            </a:r>
            <a:endParaRPr lang="zh-CN" altLang="en-US" sz="1600" b="1" strike="noStrike" noProof="1"/>
          </a:p>
          <a:p>
            <a:pPr fontAlgn="base">
              <a:lnSpc>
                <a:spcPct val="110000"/>
              </a:lnSpc>
            </a:pPr>
            <a:r>
              <a:rPr lang="zh-CN" altLang="en-US" sz="1600" b="1" strike="noStrike" noProof="1">
                <a:solidFill>
                  <a:schemeClr val="bg1"/>
                </a:solidFill>
              </a:rPr>
              <a:t>输出一个数，保留到小数点后1位（单位以元计，保留到小数点后1位）。</a:t>
            </a:r>
            <a:endParaRPr lang="zh-CN" altLang="en-US" sz="1600" b="1" strike="noStrike" noProof="1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zh-CN" altLang="en-US" sz="1600" b="1" strike="noStrike" noProof="1"/>
          </a:p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</a:rPr>
              <a:t>输入样例</a:t>
            </a:r>
            <a:endParaRPr lang="zh-CN" altLang="en-US" sz="1600" b="1" strike="noStrike" noProof="1"/>
          </a:p>
          <a:p>
            <a:pPr fontAlgn="base">
              <a:lnSpc>
                <a:spcPct val="110000"/>
              </a:lnSpc>
            </a:pPr>
            <a:r>
              <a:rPr lang="zh-CN" altLang="en-US" sz="1600" b="1" strike="noStrike" noProof="1">
                <a:solidFill>
                  <a:schemeClr val="bg1"/>
                </a:solidFill>
              </a:rPr>
              <a:t>267</a:t>
            </a:r>
            <a:endParaRPr lang="zh-CN" altLang="en-US" sz="1600" b="1" strike="noStrike" noProof="1">
              <a:solidFill>
                <a:schemeClr val="bg1"/>
              </a:solidFill>
            </a:endParaRPr>
          </a:p>
          <a:p>
            <a:pPr fontAlgn="base"/>
            <a:r>
              <a:rPr lang="zh-CN" altLang="en-US" sz="1600" b="1" strike="noStrike" noProof="1">
                <a:solidFill>
                  <a:srgbClr val="FF0000"/>
                </a:solidFill>
              </a:rPr>
              <a:t>输出样例</a:t>
            </a:r>
            <a:endParaRPr lang="zh-CN" altLang="en-US" sz="1600" b="1" strike="noStrike" noProof="1"/>
          </a:p>
          <a:p>
            <a:pPr fontAlgn="base">
              <a:lnSpc>
                <a:spcPct val="110000"/>
              </a:lnSpc>
            </a:pPr>
            <a:r>
              <a:rPr lang="zh-CN" altLang="en-US" sz="1600" b="1" strike="noStrike" noProof="1">
                <a:solidFill>
                  <a:schemeClr val="bg1"/>
                </a:solidFill>
              </a:rPr>
              <a:t>121.5</a:t>
            </a:r>
            <a:endParaRPr lang="zh-CN" altLang="en-US" sz="1600" b="1" strike="noStrike" noProof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720" y="0"/>
            <a:ext cx="10515600" cy="1325563"/>
          </a:xfrm>
        </p:spPr>
        <p:txBody>
          <a:bodyPr/>
          <a:p>
            <a:r>
              <a:rPr lang="zh-CN" altLang="en-US" sz="3600" b="1">
                <a:solidFill>
                  <a:schemeClr val="bg1"/>
                </a:solidFill>
              </a:rPr>
              <a:t>插播知识点之输入</a:t>
            </a:r>
            <a:r>
              <a:rPr lang="zh-CN" altLang="en-US" sz="3600" b="1">
                <a:solidFill>
                  <a:schemeClr val="bg1"/>
                </a:solidFill>
              </a:rPr>
              <a:t>输出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720" y="1325880"/>
            <a:ext cx="406400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cin&gt;&gt;</a:t>
            </a:r>
            <a:endParaRPr lang="en-US" altLang="zh-CN" sz="200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bg1"/>
                </a:solidFill>
              </a:rPr>
              <a:t>cout&lt;&lt;</a:t>
            </a:r>
            <a:endParaRPr lang="en-US" altLang="zh-CN" sz="200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00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</a:rPr>
              <a:t>例：</a:t>
            </a:r>
            <a:r>
              <a:rPr lang="en-US" altLang="zh-CN" sz="2000">
                <a:solidFill>
                  <a:schemeClr val="bg1"/>
                </a:solidFill>
              </a:rPr>
              <a:t>cin&gt;&gt;a&gt;&gt;b&gt;&gt;c;    cout&lt;&lt;a&lt;&lt;b&lt;&lt;c;</a:t>
            </a:r>
            <a:endParaRPr lang="en-US" altLang="zh-CN" sz="200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</a:rPr>
              <a:t>优点：简单</a:t>
            </a:r>
            <a:endParaRPr lang="zh-CN" altLang="en-US" sz="200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</a:rPr>
              <a:t>缺点：无法控制输出小数点位数</a:t>
            </a:r>
            <a:endParaRPr lang="zh-CN" altLang="en-US" sz="200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</a:rPr>
              <a:t>使用时：需要引用</a:t>
            </a:r>
            <a:r>
              <a:rPr lang="en-US" altLang="zh-CN" sz="2000">
                <a:solidFill>
                  <a:schemeClr val="bg1"/>
                </a:solidFill>
              </a:rPr>
              <a:t>“using namespace std”</a:t>
            </a:r>
            <a:r>
              <a:rPr lang="zh-CN" altLang="en-US" sz="2000">
                <a:solidFill>
                  <a:schemeClr val="bg1"/>
                </a:solidFill>
              </a:rPr>
              <a:t>这句话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1005" y="1386840"/>
            <a:ext cx="6690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bg1"/>
                </a:solidFill>
              </a:rPr>
              <a:t>scanf()</a:t>
            </a:r>
            <a:endParaRPr lang="en-US" altLang="zh-CN" sz="20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bg1"/>
                </a:solidFill>
              </a:rPr>
              <a:t>printf()</a:t>
            </a:r>
            <a:endParaRPr lang="en-US" altLang="zh-CN" sz="2000">
              <a:solidFill>
                <a:schemeClr val="bg1"/>
              </a:solidFill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805930" y="371475"/>
          <a:ext cx="502412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80"/>
                <a:gridCol w="2186940"/>
              </a:tblGrid>
              <a:tr h="391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数据类型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对应的</a:t>
                      </a:r>
                      <a:r>
                        <a:rPr lang="zh-CN" altLang="en-US"/>
                        <a:t>写法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short</a:t>
                      </a:r>
                      <a:r>
                        <a:rPr lang="zh-CN" altLang="en-US"/>
                        <a:t>（</a:t>
                      </a:r>
                      <a:r>
                        <a:rPr lang="zh-CN" altLang="en-US"/>
                        <a:t>短整型）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%hd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int</a:t>
                      </a:r>
                      <a:r>
                        <a:rPr lang="zh-CN" altLang="en-US"/>
                        <a:t>（整型）</a:t>
                      </a: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√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%d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long</a:t>
                      </a:r>
                      <a:r>
                        <a:rPr lang="zh-CN" altLang="en-US"/>
                        <a:t>（长</a:t>
                      </a:r>
                      <a:r>
                        <a:rPr lang="zh-CN" altLang="en-US"/>
                        <a:t>整型）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%ld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float</a:t>
                      </a:r>
                      <a:r>
                        <a:rPr lang="zh-CN" altLang="en-US"/>
                        <a:t>（单精度浮点型）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%f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double</a:t>
                      </a:r>
                      <a:r>
                        <a:rPr lang="zh-CN" altLang="en-US"/>
                        <a:t>（双精度浮点型）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%lf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char</a:t>
                      </a:r>
                      <a:r>
                        <a:rPr lang="zh-CN" altLang="en-US"/>
                        <a:t>（字符型）</a:t>
                      </a:r>
                      <a:r>
                        <a:rPr lang="en-US" altLang="zh-CN" sz="1800" b="1">
                          <a:solidFill>
                            <a:srgbClr val="FF0000"/>
                          </a:solidFill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%c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501005" y="3319145"/>
            <a:ext cx="6690995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chemeClr val="bg1"/>
                </a:solidFill>
              </a:rPr>
              <a:t>scanf(“%f %d %c”,&amp;a,&amp;b,&amp;c);</a:t>
            </a:r>
            <a:endParaRPr lang="en-US" altLang="zh-CN" sz="320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olidFill>
                  <a:schemeClr val="bg1"/>
                </a:solidFill>
              </a:rPr>
              <a:t>printf(“</a:t>
            </a:r>
            <a:r>
              <a:rPr lang="en-US" altLang="zh-CN" sz="3200">
                <a:solidFill>
                  <a:srgbClr val="FF0000"/>
                </a:solidFill>
              </a:rPr>
              <a:t>%.2f</a:t>
            </a:r>
            <a:r>
              <a:rPr lang="en-US" altLang="zh-CN" sz="3200">
                <a:solidFill>
                  <a:schemeClr val="bg1"/>
                </a:solidFill>
              </a:rPr>
              <a:t> %d %c”,a,b,c)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5685" y="47631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输出保留两位小数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7099300" y="4402455"/>
            <a:ext cx="0" cy="3346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501005" y="5401945"/>
            <a:ext cx="4866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使用时：需要引用</a:t>
            </a:r>
            <a:r>
              <a:rPr lang="en-US" altLang="zh-CN" sz="2400" b="1">
                <a:solidFill>
                  <a:schemeClr val="bg1"/>
                </a:solidFill>
              </a:rPr>
              <a:t>#include &lt;cstdio&gt;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999355" y="1069975"/>
            <a:ext cx="27305" cy="490156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552815" y="3867150"/>
            <a:ext cx="286385" cy="88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552815" y="3931920"/>
            <a:ext cx="286385" cy="88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4023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1.</a:t>
            </a:r>
            <a:r>
              <a:rPr lang="zh-CN" altLang="en-US" sz="2800" b="1">
                <a:solidFill>
                  <a:schemeClr val="bg1"/>
                </a:solidFill>
              </a:rPr>
              <a:t>单分支结构</a:t>
            </a:r>
            <a:r>
              <a:rPr lang="en-US" altLang="zh-CN" sz="2800" b="1">
                <a:solidFill>
                  <a:schemeClr val="bg1"/>
                </a:solidFill>
              </a:rPr>
              <a:t>——if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30680" y="2606040"/>
            <a:ext cx="2910840" cy="1866900"/>
          </a:xfrm>
          <a:prstGeom prst="rect">
            <a:avLst/>
          </a:prstGeom>
        </p:spPr>
      </p:pic>
      <p:grpSp>
        <p:nvGrpSpPr>
          <p:cNvPr id="15363" name="组合 8196"/>
          <p:cNvGrpSpPr/>
          <p:nvPr/>
        </p:nvGrpSpPr>
        <p:grpSpPr>
          <a:xfrm>
            <a:off x="5538788" y="2135505"/>
            <a:ext cx="2592387" cy="2586038"/>
            <a:chOff x="0" y="0"/>
            <a:chExt cx="2532" cy="2808"/>
          </a:xfrm>
        </p:grpSpPr>
        <p:sp>
          <p:nvSpPr>
            <p:cNvPr id="15364" name="直接连接符 8197"/>
            <p:cNvSpPr/>
            <p:nvPr/>
          </p:nvSpPr>
          <p:spPr>
            <a:xfrm>
              <a:off x="1776" y="828"/>
              <a:ext cx="72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5365" name="组合 8198"/>
            <p:cNvGrpSpPr/>
            <p:nvPr/>
          </p:nvGrpSpPr>
          <p:grpSpPr>
            <a:xfrm>
              <a:off x="0" y="0"/>
              <a:ext cx="2532" cy="2808"/>
              <a:chOff x="0" y="0"/>
              <a:chExt cx="2532" cy="2808"/>
            </a:xfrm>
          </p:grpSpPr>
          <p:sp>
            <p:nvSpPr>
              <p:cNvPr id="15366" name="直接连接符 8199"/>
              <p:cNvSpPr/>
              <p:nvPr/>
            </p:nvSpPr>
            <p:spPr>
              <a:xfrm>
                <a:off x="900" y="1248"/>
                <a:ext cx="0" cy="46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grpSp>
            <p:nvGrpSpPr>
              <p:cNvPr id="15367" name="组合 8200"/>
              <p:cNvGrpSpPr/>
              <p:nvPr/>
            </p:nvGrpSpPr>
            <p:grpSpPr>
              <a:xfrm>
                <a:off x="0" y="0"/>
                <a:ext cx="2532" cy="2808"/>
                <a:chOff x="0" y="0"/>
                <a:chExt cx="2532" cy="2808"/>
              </a:xfrm>
            </p:grpSpPr>
            <p:sp useBgFill="1">
              <p:nvSpPr>
                <p:cNvPr id="15368" name="椭圆 8201"/>
                <p:cNvSpPr/>
                <p:nvPr/>
              </p:nvSpPr>
              <p:spPr>
                <a:xfrm>
                  <a:off x="804" y="0"/>
                  <a:ext cx="180" cy="156"/>
                </a:xfrm>
                <a:prstGeom prst="ellips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69" name="直接连接符 8202"/>
                <p:cNvSpPr/>
                <p:nvPr/>
              </p:nvSpPr>
              <p:spPr>
                <a:xfrm>
                  <a:off x="900" y="156"/>
                  <a:ext cx="0" cy="25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sp>
            <p:sp useBgFill="1">
              <p:nvSpPr>
                <p:cNvPr id="15370" name="菱形 8203"/>
                <p:cNvSpPr/>
                <p:nvPr/>
              </p:nvSpPr>
              <p:spPr>
                <a:xfrm>
                  <a:off x="0" y="444"/>
                  <a:ext cx="1800" cy="780"/>
                </a:xfrm>
                <a:prstGeom prst="diamond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71" name="文本框 8204"/>
                <p:cNvSpPr txBox="1"/>
                <p:nvPr/>
              </p:nvSpPr>
              <p:spPr>
                <a:xfrm>
                  <a:off x="264" y="624"/>
                  <a:ext cx="144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/>
                <a:p>
                  <a:r>
                    <a:rPr lang="zh-CN" altLang="en-US" sz="1600" b="1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条件表达式</a:t>
                  </a:r>
                  <a:endParaRPr lang="zh-CN" altLang="en-US" sz="16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72" name="直接连接符 8205"/>
                <p:cNvSpPr/>
                <p:nvPr/>
              </p:nvSpPr>
              <p:spPr>
                <a:xfrm>
                  <a:off x="2484" y="840"/>
                  <a:ext cx="0" cy="150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5373" name="直接连接符 8206"/>
                <p:cNvSpPr/>
                <p:nvPr/>
              </p:nvSpPr>
              <p:spPr>
                <a:xfrm>
                  <a:off x="888" y="2343"/>
                  <a:ext cx="1587" cy="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stealth" w="med" len="med"/>
                  <a:tailEnd type="none" w="med" len="med"/>
                </a:ln>
              </p:spPr>
            </p:sp>
            <p:sp>
              <p:nvSpPr>
                <p:cNvPr id="15374" name="文本框 8207"/>
                <p:cNvSpPr txBox="1"/>
                <p:nvPr/>
              </p:nvSpPr>
              <p:spPr>
                <a:xfrm>
                  <a:off x="324" y="1716"/>
                  <a:ext cx="1080" cy="468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r>
                    <a:rPr lang="zh-CN" altLang="en-US" b="1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 语句</a:t>
                  </a:r>
                  <a:r>
                    <a:rPr lang="en-US" altLang="zh-CN" b="1">
                      <a:latin typeface="宋体" panose="02010600030101010101" pitchFamily="2" charset="-122"/>
                      <a:ea typeface="宋体" panose="02010600030101010101" pitchFamily="2" charset="-122"/>
                    </a:rPr>
                    <a:t>1</a:t>
                  </a:r>
                  <a:endParaRPr lang="en-US" altLang="zh-CN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75" name="直接连接符 8208"/>
                <p:cNvSpPr/>
                <p:nvPr/>
              </p:nvSpPr>
              <p:spPr>
                <a:xfrm>
                  <a:off x="888" y="2184"/>
                  <a:ext cx="0" cy="46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sp>
            <p:sp>
              <p:nvSpPr>
                <p:cNvPr id="15376" name="文本框 8209"/>
                <p:cNvSpPr txBox="1"/>
                <p:nvPr/>
              </p:nvSpPr>
              <p:spPr>
                <a:xfrm>
                  <a:off x="1812" y="480"/>
                  <a:ext cx="72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false</a:t>
                  </a:r>
                  <a:endParaRPr lang="en-US" altLang="zh-CN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377" name="文本框 8210"/>
                <p:cNvSpPr txBox="1"/>
                <p:nvPr/>
              </p:nvSpPr>
              <p:spPr>
                <a:xfrm>
                  <a:off x="804" y="1248"/>
                  <a:ext cx="720" cy="4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/>
                <a:p>
                  <a:r>
                    <a:rPr lang="en-US" altLang="zh-CN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true</a:t>
                  </a:r>
                  <a:endParaRPr lang="en-US" altLang="zh-CN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 useBgFill="1">
              <p:nvSpPr>
                <p:cNvPr id="15378" name="椭圆 8211"/>
                <p:cNvSpPr/>
                <p:nvPr/>
              </p:nvSpPr>
              <p:spPr>
                <a:xfrm>
                  <a:off x="804" y="2652"/>
                  <a:ext cx="180" cy="156"/>
                </a:xfrm>
                <a:prstGeom prst="ellips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 anchorCtr="0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4023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1.</a:t>
            </a:r>
            <a:r>
              <a:rPr lang="zh-CN" altLang="en-US" sz="2800" b="1">
                <a:solidFill>
                  <a:schemeClr val="bg1"/>
                </a:solidFill>
              </a:rPr>
              <a:t>单分支结构</a:t>
            </a:r>
            <a:r>
              <a:rPr lang="en-US" altLang="zh-CN" sz="2800" b="1">
                <a:solidFill>
                  <a:schemeClr val="bg1"/>
                </a:solidFill>
              </a:rPr>
              <a:t>——if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30680" y="2606040"/>
            <a:ext cx="2910840" cy="18669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3686175" y="1725295"/>
            <a:ext cx="2446020" cy="91376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344920" y="1355725"/>
            <a:ext cx="48177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</a:rPr>
              <a:t>条件表达式：由变量、常量、关系运算符、逻辑运算符组成</a:t>
            </a:r>
            <a:endParaRPr lang="zh-CN" altLang="en-US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ym typeface="+mn-ea"/>
              </a:rPr>
              <a:t>关系运算符：包括大于</a:t>
            </a:r>
            <a:r>
              <a:rPr lang="en-US" altLang="zh-CN" sz="2000" b="1">
                <a:sym typeface="+mn-ea"/>
              </a:rPr>
              <a:t>(&gt;)</a:t>
            </a:r>
            <a:r>
              <a:rPr lang="zh-CN" altLang="en-US" sz="2000" b="1" dirty="0">
                <a:sym typeface="+mn-ea"/>
              </a:rPr>
              <a:t>、小于</a:t>
            </a:r>
            <a:r>
              <a:rPr lang="en-US" altLang="zh-CN" sz="2000" b="1">
                <a:sym typeface="+mn-ea"/>
              </a:rPr>
              <a:t>(&lt;)</a:t>
            </a:r>
            <a:r>
              <a:rPr lang="zh-CN" altLang="en-US" sz="2000" b="1" dirty="0">
                <a:sym typeface="+mn-ea"/>
              </a:rPr>
              <a:t>、等于</a:t>
            </a:r>
            <a:r>
              <a:rPr lang="en-US" altLang="zh-CN" sz="2000" b="1">
                <a:sym typeface="+mn-ea"/>
              </a:rPr>
              <a:t>(==)</a:t>
            </a:r>
            <a:r>
              <a:rPr lang="zh-CN" altLang="en-US" sz="2000" b="1" dirty="0">
                <a:sym typeface="+mn-ea"/>
              </a:rPr>
              <a:t>、大于等于</a:t>
            </a:r>
            <a:r>
              <a:rPr lang="en-US" altLang="zh-CN" sz="2000" b="1">
                <a:sym typeface="+mn-ea"/>
              </a:rPr>
              <a:t>(&gt;=)</a:t>
            </a:r>
            <a:r>
              <a:rPr lang="zh-CN" altLang="en-US" sz="2000" b="1" dirty="0">
                <a:sym typeface="+mn-ea"/>
              </a:rPr>
              <a:t>、小于等于</a:t>
            </a:r>
            <a:r>
              <a:rPr lang="en-US" altLang="zh-CN" sz="2000" b="1">
                <a:sym typeface="+mn-ea"/>
              </a:rPr>
              <a:t>(&lt;=)</a:t>
            </a:r>
            <a:r>
              <a:rPr lang="zh-CN" altLang="en-US" sz="2000" b="1" dirty="0">
                <a:sym typeface="+mn-ea"/>
              </a:rPr>
              <a:t>和不等于</a:t>
            </a:r>
            <a:r>
              <a:rPr lang="en-US" altLang="zh-CN" sz="2000" b="1">
                <a:sym typeface="+mn-ea"/>
              </a:rPr>
              <a:t>(!=)</a:t>
            </a:r>
            <a:r>
              <a:rPr lang="zh-CN" altLang="en-US" sz="2000" b="1" dirty="0">
                <a:sym typeface="+mn-ea"/>
              </a:rPr>
              <a:t>六种，它们都是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双目运算符</a:t>
            </a:r>
            <a:r>
              <a:rPr lang="zh-CN" altLang="en-US" sz="2000" b="1" dirty="0">
                <a:sym typeface="+mn-ea"/>
              </a:rPr>
              <a:t>。关系运算符运算的结果是整型，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0</a:t>
            </a:r>
            <a:r>
              <a:rPr lang="zh-CN" altLang="en-US" sz="2000" b="1" dirty="0">
                <a:sym typeface="+mn-ea"/>
              </a:rPr>
              <a:t>代表关系不成立，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 b="1" dirty="0">
                <a:sym typeface="+mn-ea"/>
              </a:rPr>
              <a:t>代表关系成立。</a:t>
            </a:r>
            <a:endParaRPr lang="en-US" altLang="zh-CN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1.</a:t>
            </a:r>
            <a:r>
              <a:rPr lang="zh-CN" altLang="en-US" sz="2800" b="1">
                <a:solidFill>
                  <a:schemeClr val="bg1"/>
                </a:solidFill>
              </a:rPr>
              <a:t>单分支结构</a:t>
            </a:r>
            <a:r>
              <a:rPr lang="en-US" altLang="zh-CN" sz="2800" b="1">
                <a:solidFill>
                  <a:schemeClr val="bg1"/>
                </a:solidFill>
              </a:rPr>
              <a:t>——if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例题</a:t>
            </a:r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：读入一个整数a，如果a为偶数在屏幕上输出yes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1.</a:t>
            </a:r>
            <a:r>
              <a:rPr lang="zh-CN" altLang="en-US" sz="2800" b="1">
                <a:solidFill>
                  <a:schemeClr val="bg1"/>
                </a:solidFill>
              </a:rPr>
              <a:t>单分支结构</a:t>
            </a:r>
            <a:r>
              <a:rPr lang="en-US" altLang="zh-CN" sz="2800" b="1">
                <a:solidFill>
                  <a:schemeClr val="bg1"/>
                </a:solidFill>
              </a:rPr>
              <a:t>——if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例题</a:t>
            </a:r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：读入一个整数a，如果a为偶数在屏幕上输出yes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5035" y="2794635"/>
            <a:ext cx="4687570" cy="3812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1.</a:t>
            </a:r>
            <a:r>
              <a:rPr lang="zh-CN" altLang="en-US" sz="2800" b="1">
                <a:solidFill>
                  <a:schemeClr val="bg1"/>
                </a:solidFill>
              </a:rPr>
              <a:t>单分支结构</a:t>
            </a:r>
            <a:r>
              <a:rPr lang="en-US" altLang="zh-CN" sz="2800" b="1">
                <a:solidFill>
                  <a:schemeClr val="bg1"/>
                </a:solidFill>
              </a:rPr>
              <a:t>——if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例题</a:t>
            </a:r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：读入一个整数a，如果a小于</a:t>
            </a:r>
            <a:r>
              <a:rPr lang="en-US" altLang="zh-CN" sz="2800" b="1">
                <a:solidFill>
                  <a:schemeClr val="bg1"/>
                </a:solidFill>
              </a:rPr>
              <a:t>10</a:t>
            </a:r>
            <a:r>
              <a:rPr lang="zh-CN" altLang="en-US" sz="2800" b="1">
                <a:solidFill>
                  <a:srgbClr val="C00000"/>
                </a:solidFill>
              </a:rPr>
              <a:t>且</a:t>
            </a:r>
            <a:r>
              <a:rPr lang="zh-CN" altLang="en-US" sz="2800" b="1">
                <a:solidFill>
                  <a:schemeClr val="bg1"/>
                </a:solidFill>
              </a:rPr>
              <a:t>为偶数时在屏幕上输出yes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2818765" y="2750185"/>
            <a:ext cx="4384040" cy="6832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209675" y="3613150"/>
            <a:ext cx="7400290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bg1"/>
                </a:solidFill>
              </a:rPr>
              <a:t>逻辑运算符：有时，程序执行时由多个条件的组合决定的，我们可以用逻辑运算符组成多个条件。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80" y="4493260"/>
            <a:ext cx="4975860" cy="1264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35" y="4580890"/>
            <a:ext cx="4922520" cy="1089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1.</a:t>
            </a:r>
            <a:r>
              <a:rPr lang="zh-CN" altLang="en-US" sz="2800" b="1">
                <a:solidFill>
                  <a:schemeClr val="bg1"/>
                </a:solidFill>
              </a:rPr>
              <a:t>单分支结构</a:t>
            </a:r>
            <a:r>
              <a:rPr lang="en-US" altLang="zh-CN" sz="2800" b="1">
                <a:solidFill>
                  <a:schemeClr val="bg1"/>
                </a:solidFill>
              </a:rPr>
              <a:t>——if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例题</a:t>
            </a:r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：读入一个整数a，如果a小于</a:t>
            </a:r>
            <a:r>
              <a:rPr lang="en-US" altLang="zh-CN" sz="2800" b="1">
                <a:solidFill>
                  <a:schemeClr val="bg1"/>
                </a:solidFill>
              </a:rPr>
              <a:t>10</a:t>
            </a:r>
            <a:r>
              <a:rPr lang="zh-CN" altLang="en-US" sz="2800" b="1">
                <a:solidFill>
                  <a:srgbClr val="C00000"/>
                </a:solidFill>
              </a:rPr>
              <a:t>且</a:t>
            </a:r>
            <a:r>
              <a:rPr lang="zh-CN" altLang="en-US" sz="2800" b="1">
                <a:solidFill>
                  <a:schemeClr val="bg1"/>
                </a:solidFill>
              </a:rPr>
              <a:t>为偶数时在屏幕上输出yes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9675" y="3733165"/>
            <a:ext cx="4632960" cy="1402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 flipV="1">
            <a:off x="695960" y="904240"/>
            <a:ext cx="6073140" cy="88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/>
        </p:nvSpPr>
        <p:spPr>
          <a:xfrm>
            <a:off x="768985" y="422910"/>
            <a:ext cx="304800" cy="3702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09675" y="324485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分支结构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785" y="1355725"/>
            <a:ext cx="9561195" cy="1900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2.</a:t>
            </a:r>
            <a:r>
              <a:rPr lang="zh-CN" altLang="en-US" sz="2800" b="1">
                <a:solidFill>
                  <a:schemeClr val="bg1"/>
                </a:solidFill>
              </a:rPr>
              <a:t>双分支结构</a:t>
            </a:r>
            <a:r>
              <a:rPr lang="en-US" altLang="zh-CN" sz="2800" b="1">
                <a:solidFill>
                  <a:schemeClr val="bg1"/>
                </a:solidFill>
              </a:rPr>
              <a:t>——if-else</a:t>
            </a:r>
            <a:r>
              <a:rPr lang="zh-CN" altLang="en-US" sz="2800" b="1">
                <a:solidFill>
                  <a:schemeClr val="bg1"/>
                </a:solidFill>
              </a:rPr>
              <a:t>语句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800" b="1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bg1"/>
                </a:solidFill>
              </a:rPr>
              <a:t>利用if-else双分支选择结构则可以在条件为true时和条件为false时采取不同操作。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grpSp>
        <p:nvGrpSpPr>
          <p:cNvPr id="18435" name="组合 15365"/>
          <p:cNvGrpSpPr/>
          <p:nvPr/>
        </p:nvGrpSpPr>
        <p:grpSpPr>
          <a:xfrm rot="0">
            <a:off x="4751070" y="2966720"/>
            <a:ext cx="4392930" cy="2758440"/>
            <a:chOff x="0" y="0"/>
            <a:chExt cx="4452" cy="2808"/>
          </a:xfrm>
        </p:grpSpPr>
        <p:sp useBgFill="1">
          <p:nvSpPr>
            <p:cNvPr id="18436" name="椭圆 15366"/>
            <p:cNvSpPr/>
            <p:nvPr/>
          </p:nvSpPr>
          <p:spPr>
            <a:xfrm>
              <a:off x="2082" y="2652"/>
              <a:ext cx="180" cy="156"/>
            </a:xfrm>
            <a:prstGeom prst="ellips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8437" name="组合 15367"/>
            <p:cNvGrpSpPr/>
            <p:nvPr/>
          </p:nvGrpSpPr>
          <p:grpSpPr>
            <a:xfrm>
              <a:off x="0" y="0"/>
              <a:ext cx="4452" cy="2637"/>
              <a:chOff x="0" y="0"/>
              <a:chExt cx="4452" cy="2637"/>
            </a:xfrm>
          </p:grpSpPr>
          <p:grpSp>
            <p:nvGrpSpPr>
              <p:cNvPr id="18438" name="组合 15368"/>
              <p:cNvGrpSpPr/>
              <p:nvPr/>
            </p:nvGrpSpPr>
            <p:grpSpPr>
              <a:xfrm>
                <a:off x="3036" y="828"/>
                <a:ext cx="720" cy="480"/>
                <a:chOff x="0" y="0"/>
                <a:chExt cx="720" cy="480"/>
              </a:xfrm>
            </p:grpSpPr>
            <p:sp>
              <p:nvSpPr>
                <p:cNvPr id="18439" name="直接连接符 15369"/>
                <p:cNvSpPr/>
                <p:nvPr/>
              </p:nvSpPr>
              <p:spPr>
                <a:xfrm>
                  <a:off x="0" y="0"/>
                  <a:ext cx="720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8440" name="直接连接符 15370"/>
                <p:cNvSpPr/>
                <p:nvPr/>
              </p:nvSpPr>
              <p:spPr>
                <a:xfrm>
                  <a:off x="720" y="12"/>
                  <a:ext cx="0" cy="46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sp>
          </p:grpSp>
          <p:sp useBgFill="1">
            <p:nvSpPr>
              <p:cNvPr id="18441" name="椭圆 15371"/>
              <p:cNvSpPr/>
              <p:nvPr/>
            </p:nvSpPr>
            <p:spPr>
              <a:xfrm>
                <a:off x="2064" y="0"/>
                <a:ext cx="180" cy="156"/>
              </a:xfrm>
              <a:prstGeom prst="ellips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2" name="直接连接符 15372"/>
              <p:cNvSpPr/>
              <p:nvPr/>
            </p:nvSpPr>
            <p:spPr>
              <a:xfrm>
                <a:off x="2160" y="156"/>
                <a:ext cx="0" cy="25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 useBgFill="1">
            <p:nvSpPr>
              <p:cNvPr id="18443" name="菱形 15373"/>
              <p:cNvSpPr/>
              <p:nvPr/>
            </p:nvSpPr>
            <p:spPr>
              <a:xfrm>
                <a:off x="1260" y="444"/>
                <a:ext cx="1800" cy="780"/>
              </a:xfrm>
              <a:prstGeom prst="diamond">
                <a:avLst/>
              </a:prstGeom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4" name="文本框 15374"/>
              <p:cNvSpPr txBox="1"/>
              <p:nvPr/>
            </p:nvSpPr>
            <p:spPr>
              <a:xfrm>
                <a:off x="1524" y="624"/>
                <a:ext cx="144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p>
                <a:r>
                  <a:rPr lang="zh-CN" altLang="en-US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条件表达式</a:t>
                </a: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5" name="直接连接符 15375"/>
              <p:cNvSpPr/>
              <p:nvPr/>
            </p:nvSpPr>
            <p:spPr>
              <a:xfrm flipV="1">
                <a:off x="564" y="1760"/>
                <a:ext cx="0" cy="48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sp>
          <p:sp>
            <p:nvSpPr>
              <p:cNvPr id="18446" name="文本框 15376"/>
              <p:cNvSpPr txBox="1"/>
              <p:nvPr/>
            </p:nvSpPr>
            <p:spPr>
              <a:xfrm>
                <a:off x="3192" y="1320"/>
                <a:ext cx="1260" cy="468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r>
                  <a:rPr lang="zh-CN" altLang="en-US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语句块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47" name="直接连接符 15377"/>
              <p:cNvSpPr/>
              <p:nvPr/>
            </p:nvSpPr>
            <p:spPr>
              <a:xfrm>
                <a:off x="2160" y="2223"/>
                <a:ext cx="0" cy="41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sp>
          <p:sp>
            <p:nvSpPr>
              <p:cNvPr id="18448" name="文本框 15378"/>
              <p:cNvSpPr txBox="1"/>
              <p:nvPr/>
            </p:nvSpPr>
            <p:spPr>
              <a:xfrm>
                <a:off x="3060" y="468"/>
                <a:ext cx="72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p>
                <a:r>
                  <a:rPr lang="en-US" altLang="zh-CN" err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flase</a:t>
                </a: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8449" name="组合 15379"/>
              <p:cNvGrpSpPr/>
              <p:nvPr/>
            </p:nvGrpSpPr>
            <p:grpSpPr>
              <a:xfrm flipH="1">
                <a:off x="540" y="828"/>
                <a:ext cx="756" cy="456"/>
                <a:chOff x="0" y="0"/>
                <a:chExt cx="720" cy="480"/>
              </a:xfrm>
            </p:grpSpPr>
            <p:sp>
              <p:nvSpPr>
                <p:cNvPr id="18450" name="直接连接符 15380"/>
                <p:cNvSpPr/>
                <p:nvPr/>
              </p:nvSpPr>
              <p:spPr>
                <a:xfrm>
                  <a:off x="0" y="0"/>
                  <a:ext cx="720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8451" name="直接连接符 15381"/>
                <p:cNvSpPr/>
                <p:nvPr/>
              </p:nvSpPr>
              <p:spPr>
                <a:xfrm>
                  <a:off x="720" y="12"/>
                  <a:ext cx="0" cy="468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stealth" w="med" len="med"/>
                </a:ln>
              </p:spPr>
            </p:sp>
          </p:grpSp>
          <p:sp>
            <p:nvSpPr>
              <p:cNvPr id="18452" name="文本框 15382"/>
              <p:cNvSpPr txBox="1"/>
              <p:nvPr/>
            </p:nvSpPr>
            <p:spPr>
              <a:xfrm>
                <a:off x="540" y="468"/>
                <a:ext cx="720" cy="4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p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</a:rPr>
                  <a:t>true</a:t>
                </a: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53" name="文本框 15383"/>
              <p:cNvSpPr txBox="1"/>
              <p:nvPr/>
            </p:nvSpPr>
            <p:spPr>
              <a:xfrm>
                <a:off x="0" y="1272"/>
                <a:ext cx="1260" cy="468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 anchorCtr="0"/>
              <a:p>
                <a:r>
                  <a:rPr lang="zh-CN" altLang="en-US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语句块</a:t>
                </a:r>
                <a:r>
                  <a:rPr lang="en-US" altLang="zh-CN" b="1"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endParaRPr lang="en-US" alt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54" name="直接连接符 15384"/>
              <p:cNvSpPr/>
              <p:nvPr/>
            </p:nvSpPr>
            <p:spPr>
              <a:xfrm flipV="1">
                <a:off x="3780" y="1788"/>
                <a:ext cx="0" cy="46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stealth" w="med" len="med"/>
                <a:tailEnd type="none" w="med" len="med"/>
              </a:ln>
            </p:spPr>
          </p:sp>
          <p:sp>
            <p:nvSpPr>
              <p:cNvPr id="18455" name="直接连接符 15385"/>
              <p:cNvSpPr/>
              <p:nvPr/>
            </p:nvSpPr>
            <p:spPr>
              <a:xfrm>
                <a:off x="564" y="2240"/>
                <a:ext cx="32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785" y="3345180"/>
            <a:ext cx="3108960" cy="22021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36c43e64-0306-49af-8cf1-428e62e7e963}"/>
  <p:tag name="TABLE_ENDDRAG_ORIGIN_RECT" val="395*150"/>
  <p:tag name="TABLE_ENDDRAG_RECT" val="144*194*395*150"/>
</p:tagLst>
</file>

<file path=ppt/tags/tag2.xml><?xml version="1.0" encoding="utf-8"?>
<p:tagLst xmlns:p="http://schemas.openxmlformats.org/presentationml/2006/main">
  <p:tag name="KSO_WM_UNIT_PLACING_PICTURE_USER_VIEWPORT" val="{&quot;height&quot;:2940,&quot;width&quot;:4584}"/>
</p:tagLst>
</file>

<file path=ppt/tags/tag3.xml><?xml version="1.0" encoding="utf-8"?>
<p:tagLst xmlns:p="http://schemas.openxmlformats.org/presentationml/2006/main">
  <p:tag name="KSO_WM_UNIT_PLACING_PICTURE_USER_VIEWPORT" val="{&quot;height&quot;:2940,&quot;width&quot;:4584}"/>
</p:tagLst>
</file>

<file path=ppt/tags/tag4.xml><?xml version="1.0" encoding="utf-8"?>
<p:tagLst xmlns:p="http://schemas.openxmlformats.org/presentationml/2006/main">
  <p:tag name="COMMONDATA" val="eyJoZGlkIjoiMDNlYTA5MWVjZGI3MTk1M2UzNDNlNGVhNTFjNDBjOGEifQ=="/>
  <p:tag name="KSO_WPP_MARK_KEY" val="ff566054-38ea-4aae-a5cc-61dc18da258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WPS 演示</Application>
  <PresentationFormat>宽屏</PresentationFormat>
  <Paragraphs>173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Times New Roman</vt:lpstr>
      <vt:lpstr>微软雅黑</vt:lpstr>
      <vt:lpstr>Calibri</vt:lpstr>
      <vt:lpstr>Arial Unicode MS</vt:lpstr>
      <vt:lpstr>Office 主题</vt:lpstr>
      <vt:lpstr>分支结构——选择语句</vt:lpstr>
      <vt:lpstr>插播知识点之输入输出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李海冰</dc:creator>
  <cp:lastModifiedBy>冰仔</cp:lastModifiedBy>
  <cp:revision>7</cp:revision>
  <dcterms:created xsi:type="dcterms:W3CDTF">2022-11-27T02:28:00Z</dcterms:created>
  <dcterms:modified xsi:type="dcterms:W3CDTF">2022-12-02T05:46:25Z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2E3D31EA11D94F1E9B3D1826EA1CFAA8</vt:lpwstr>
  </property>
  <property fmtid="{D5CDD505-2E9C-101B-9397-08002B2CF9AE}" pid="3" name="KSOProductBuildVer">
    <vt:lpwstr>2052-11.1.0.12763</vt:lpwstr>
  </property>
</Properties>
</file>